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256" r:id="rId2"/>
    <p:sldId id="257" r:id="rId3"/>
    <p:sldId id="289" r:id="rId4"/>
    <p:sldId id="291" r:id="rId5"/>
    <p:sldId id="290" r:id="rId6"/>
    <p:sldId id="292" r:id="rId7"/>
    <p:sldId id="293" r:id="rId8"/>
    <p:sldId id="258" r:id="rId9"/>
    <p:sldId id="259" r:id="rId10"/>
    <p:sldId id="274" r:id="rId11"/>
    <p:sldId id="260" r:id="rId12"/>
    <p:sldId id="269" r:id="rId13"/>
    <p:sldId id="272" r:id="rId14"/>
    <p:sldId id="285" r:id="rId15"/>
    <p:sldId id="262" r:id="rId16"/>
    <p:sldId id="265" r:id="rId17"/>
    <p:sldId id="267" r:id="rId18"/>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987" autoAdjust="0"/>
    <p:restoredTop sz="94660" autoAdjust="0"/>
  </p:normalViewPr>
  <p:slideViewPr>
    <p:cSldViewPr snapToGrid="0">
      <p:cViewPr varScale="1">
        <p:scale>
          <a:sx n="76" d="100"/>
          <a:sy n="76" d="100"/>
        </p:scale>
        <p:origin x="288" y="4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37" d="100"/>
          <a:sy n="37" d="100"/>
        </p:scale>
        <p:origin x="2611"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3E1A20-B6BF-4926-99C7-9ED0FB3EF0F6}"/>
              </a:ext>
            </a:extLst>
          </p:cNvPr>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555A8115-F4AB-430C-8C28-6A8838F2DAA5}"/>
              </a:ext>
            </a:extLst>
          </p:cNvPr>
          <p:cNvSpPr>
            <a:spLocks noGrp="1"/>
          </p:cNvSpPr>
          <p:nvPr>
            <p:ph type="dt" sz="quarter" idx="1"/>
          </p:nvPr>
        </p:nvSpPr>
        <p:spPr>
          <a:xfrm>
            <a:off x="3884613" y="0"/>
            <a:ext cx="2971800" cy="499012"/>
          </a:xfrm>
          <a:prstGeom prst="rect">
            <a:avLst/>
          </a:prstGeom>
        </p:spPr>
        <p:txBody>
          <a:bodyPr vert="horz" lIns="91440" tIns="45720" rIns="91440" bIns="45720" rtlCol="0"/>
          <a:lstStyle>
            <a:lvl1pPr algn="r">
              <a:defRPr sz="1200"/>
            </a:lvl1pPr>
          </a:lstStyle>
          <a:p>
            <a:fld id="{32AA5A07-DDCD-4733-A63D-A66EBF8F63AD}" type="datetimeFigureOut">
              <a:rPr lang="en-GB" smtClean="0"/>
              <a:t>30/05/2024</a:t>
            </a:fld>
            <a:endParaRPr lang="en-GB"/>
          </a:p>
        </p:txBody>
      </p:sp>
      <p:sp>
        <p:nvSpPr>
          <p:cNvPr id="4" name="Footer Placeholder 3">
            <a:extLst>
              <a:ext uri="{FF2B5EF4-FFF2-40B4-BE49-F238E27FC236}">
                <a16:creationId xmlns:a16="http://schemas.microsoft.com/office/drawing/2014/main" id="{332F2C66-B956-4E47-ABA9-1E88D5E454B5}"/>
              </a:ext>
            </a:extLst>
          </p:cNvPr>
          <p:cNvSpPr>
            <a:spLocks noGrp="1"/>
          </p:cNvSpPr>
          <p:nvPr>
            <p:ph type="ftr" sz="quarter" idx="2"/>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BD7D0323-DFC3-44B1-BDF2-6619AD48C640}"/>
              </a:ext>
            </a:extLst>
          </p:cNvPr>
          <p:cNvSpPr>
            <a:spLocks noGrp="1"/>
          </p:cNvSpPr>
          <p:nvPr>
            <p:ph type="sldNum" sz="quarter" idx="3"/>
          </p:nvPr>
        </p:nvSpPr>
        <p:spPr>
          <a:xfrm>
            <a:off x="3884613" y="9446678"/>
            <a:ext cx="2971800" cy="499011"/>
          </a:xfrm>
          <a:prstGeom prst="rect">
            <a:avLst/>
          </a:prstGeom>
        </p:spPr>
        <p:txBody>
          <a:bodyPr vert="horz" lIns="91440" tIns="45720" rIns="91440" bIns="45720" rtlCol="0" anchor="b"/>
          <a:lstStyle>
            <a:lvl1pPr algn="r">
              <a:defRPr sz="1200"/>
            </a:lvl1pPr>
          </a:lstStyle>
          <a:p>
            <a:fld id="{CF24D134-DF46-4CF2-A7E9-AA5E284A9071}" type="slidenum">
              <a:rPr lang="en-GB" smtClean="0"/>
              <a:t>‹#›</a:t>
            </a:fld>
            <a:endParaRPr lang="en-GB"/>
          </a:p>
        </p:txBody>
      </p:sp>
    </p:spTree>
    <p:extLst>
      <p:ext uri="{BB962C8B-B14F-4D97-AF65-F5344CB8AC3E}">
        <p14:creationId xmlns:p14="http://schemas.microsoft.com/office/powerpoint/2010/main" val="92943999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8F1FB235-5808-44B7-A5BF-BA56C3351086}" type="datetimeFigureOut">
              <a:rPr lang="en-GB" smtClean="0"/>
              <a:t>30/05/2024</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DBF91780-1844-480F-AB5C-187FAA2A21D4}" type="slidenum">
              <a:rPr lang="en-GB" smtClean="0"/>
              <a:t>‹#›</a:t>
            </a:fld>
            <a:endParaRPr lang="en-GB"/>
          </a:p>
        </p:txBody>
      </p:sp>
    </p:spTree>
    <p:extLst>
      <p:ext uri="{BB962C8B-B14F-4D97-AF65-F5344CB8AC3E}">
        <p14:creationId xmlns:p14="http://schemas.microsoft.com/office/powerpoint/2010/main" val="148861086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Welcome to the 15</a:t>
            </a:r>
            <a:r>
              <a:rPr lang="en-GB" baseline="30000" dirty="0"/>
              <a:t>th</a:t>
            </a:r>
            <a:r>
              <a:rPr lang="en-GB" dirty="0"/>
              <a:t> AGM of WAHG</a:t>
            </a:r>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1</a:t>
            </a:fld>
            <a:endParaRPr lang="en-GB"/>
          </a:p>
        </p:txBody>
      </p:sp>
    </p:spTree>
    <p:extLst>
      <p:ext uri="{BB962C8B-B14F-4D97-AF65-F5344CB8AC3E}">
        <p14:creationId xmlns:p14="http://schemas.microsoft.com/office/powerpoint/2010/main" val="313260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10</a:t>
            </a:fld>
            <a:endParaRPr lang="en-GB"/>
          </a:p>
        </p:txBody>
      </p:sp>
    </p:spTree>
    <p:extLst>
      <p:ext uri="{BB962C8B-B14F-4D97-AF65-F5344CB8AC3E}">
        <p14:creationId xmlns:p14="http://schemas.microsoft.com/office/powerpoint/2010/main" val="8357322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The start of this session on the theme of Muses was marred by the withdrawal of the speaker, Ruth Millington, at very short notice.  It was not possible to find a substitute speaker and the talk was cancelled.</a:t>
            </a:r>
          </a:p>
          <a:p>
            <a:pPr marL="171450" indent="-171450">
              <a:buFont typeface="Arial" panose="020B0604020202020204" pitchFamily="34" charset="0"/>
              <a:buChar char="•"/>
            </a:pPr>
            <a:r>
              <a:rPr lang="en-GB" dirty="0"/>
              <a:t>Fortunately the speaker at our second seminar, Emma Stirrup, offered to start her lecture with a short introduction to Muses, which should have been covered by the cancelled talk.  That was very helpful and we are very grateful for her help.</a:t>
            </a:r>
          </a:p>
          <a:p>
            <a:pPr marL="171450" indent="-171450">
              <a:buFont typeface="Arial" panose="020B0604020202020204" pitchFamily="34" charset="0"/>
              <a:buChar char="•"/>
            </a:pPr>
            <a:r>
              <a:rPr lang="en-GB" dirty="0"/>
              <a:t>The rest of the term went well and finished with Antony Penrose talking about his mother, Lee Miller.  Judging from his presentation I suspect we’ve never had a speaker who met and knew so many world famous artists throughout his life – all friends of his mother.  </a:t>
            </a:r>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11</a:t>
            </a:fld>
            <a:endParaRPr lang="en-GB"/>
          </a:p>
        </p:txBody>
      </p:sp>
    </p:spTree>
    <p:extLst>
      <p:ext uri="{BB962C8B-B14F-4D97-AF65-F5344CB8AC3E}">
        <p14:creationId xmlns:p14="http://schemas.microsoft.com/office/powerpoint/2010/main" val="24090982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I don’t know how many seminar cancellations we’ve had since the start of the group.  Prior to this year it can’t be more than two or three.  But then in 2023, in bus-like fashion, three come along.</a:t>
            </a:r>
          </a:p>
          <a:p>
            <a:pPr marL="171450" indent="-171450">
              <a:buFont typeface="Arial" panose="020B0604020202020204" pitchFamily="34" charset="0"/>
              <a:buChar char="•"/>
            </a:pPr>
            <a:r>
              <a:rPr lang="en-GB" dirty="0"/>
              <a:t>Cancellations are a nuisance.  Members can’t experience talks they were expecting; refunds have to be processed – a tedious procedure; and expenses are incurred e.g. venue costs. </a:t>
            </a:r>
          </a:p>
          <a:p>
            <a:pPr marL="171450" indent="-171450">
              <a:buFont typeface="Arial" panose="020B0604020202020204" pitchFamily="34" charset="0"/>
              <a:buChar char="•"/>
            </a:pPr>
            <a:r>
              <a:rPr lang="en-GB" dirty="0"/>
              <a:t>This experience caused us –primarily the PPG – to define an emergency process to attempt to mitigate the consequences of any future such situations.  </a:t>
            </a:r>
          </a:p>
          <a:p>
            <a:pPr marL="171450" indent="-171450">
              <a:buFont typeface="Arial" panose="020B0604020202020204" pitchFamily="34" charset="0"/>
              <a:buChar char="•"/>
            </a:pPr>
            <a:r>
              <a:rPr lang="en-GB" dirty="0"/>
              <a:t>We have contacted a number of speakers, from our long list of previous speakers,  who are prepared to stand in at relatively short notice if, for some reason, the planned speaker becomes unavailable.  This might not always work but we’ll give it a try. </a:t>
            </a:r>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12</a:t>
            </a:fld>
            <a:endParaRPr lang="en-GB"/>
          </a:p>
        </p:txBody>
      </p:sp>
    </p:spTree>
    <p:extLst>
      <p:ext uri="{BB962C8B-B14F-4D97-AF65-F5344CB8AC3E}">
        <p14:creationId xmlns:p14="http://schemas.microsoft.com/office/powerpoint/2010/main" val="5411183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We are maintaining the total membership number around this level.</a:t>
            </a:r>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13</a:t>
            </a:fld>
            <a:endParaRPr lang="en-GB"/>
          </a:p>
        </p:txBody>
      </p:sp>
    </p:spTree>
    <p:extLst>
      <p:ext uri="{BB962C8B-B14F-4D97-AF65-F5344CB8AC3E}">
        <p14:creationId xmlns:p14="http://schemas.microsoft.com/office/powerpoint/2010/main" val="41546116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14</a:t>
            </a:fld>
            <a:endParaRPr lang="en-GB"/>
          </a:p>
        </p:txBody>
      </p:sp>
    </p:spTree>
    <p:extLst>
      <p:ext uri="{BB962C8B-B14F-4D97-AF65-F5344CB8AC3E}">
        <p14:creationId xmlns:p14="http://schemas.microsoft.com/office/powerpoint/2010/main" val="5232701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Christine has been a committee member for nine years.  After six years, for normal maximum time on the committee, we were in the throes of coping with Covid and its consequences.  We were not able to recruit new committee members and Christine volunteered to continue.  She was initially Events Secy and later Member Liaison Officer</a:t>
            </a:r>
          </a:p>
          <a:p>
            <a:pPr marL="171450" indent="-171450">
              <a:buFont typeface="Arial" panose="020B0604020202020204" pitchFamily="34" charset="0"/>
              <a:buChar char="•"/>
            </a:pPr>
            <a:r>
              <a:rPr lang="en-GB" dirty="0"/>
              <a:t>Christine has always been a willing volunteer when help is required.  She is widely known across the membership as someone who will offer advice and help.  She has also taken on some major tasks such as the organisation of the trips to Copenhagen (2023) and Belgium this year.</a:t>
            </a:r>
          </a:p>
          <a:p>
            <a:pPr marL="171450" indent="-171450">
              <a:buFont typeface="Arial" panose="020B0604020202020204" pitchFamily="34" charset="0"/>
              <a:buChar char="•"/>
            </a:pPr>
            <a:r>
              <a:rPr lang="en-GB" dirty="0"/>
              <a:t>Thanks and presentation.</a:t>
            </a:r>
          </a:p>
          <a:p>
            <a:pPr marL="171450" indent="-171450">
              <a:buFont typeface="Arial" panose="020B0604020202020204" pitchFamily="34" charset="0"/>
              <a:buChar char="•"/>
            </a:pPr>
            <a:r>
              <a:rPr lang="en-GB" dirty="0"/>
              <a:t>RBH has done six years; this means a new Chair; the committee has decided to have a rotating chairmanship – I can’t tell you details of how it will be implemented but I can tell you that the person who will succeed me is Felicity Pennycook.  I will hand over to Felicity shortly to close this meeting.</a:t>
            </a:r>
          </a:p>
          <a:p>
            <a:pPr marL="171450" indent="-171450">
              <a:buFont typeface="Arial" panose="020B0604020202020204" pitchFamily="34" charset="0"/>
              <a:buChar char="•"/>
            </a:pPr>
            <a:r>
              <a:rPr lang="en-GB" dirty="0"/>
              <a:t>I am pleased to announce that we have a new committee member.  Anne </a:t>
            </a:r>
            <a:r>
              <a:rPr lang="en-GB" dirty="0" err="1"/>
              <a:t>Oestmann</a:t>
            </a:r>
            <a:r>
              <a:rPr lang="en-GB" dirty="0"/>
              <a:t> was proposed by Richard Sutton and seconded by Margaret Munro.</a:t>
            </a:r>
          </a:p>
          <a:p>
            <a:pPr marL="171450" indent="-171450">
              <a:buFont typeface="Arial" panose="020B0604020202020204" pitchFamily="34" charset="0"/>
              <a:buChar char="•"/>
            </a:pPr>
            <a:r>
              <a:rPr lang="en-GB" dirty="0"/>
              <a:t>Anne has considerable experience of committee operation and will be a great asset to our committee.</a:t>
            </a:r>
          </a:p>
          <a:p>
            <a:pPr marL="171450" indent="-171450">
              <a:buFont typeface="Arial" panose="020B0604020202020204" pitchFamily="34" charset="0"/>
              <a:buChar char="•"/>
            </a:pPr>
            <a:r>
              <a:rPr lang="en-GB" dirty="0"/>
              <a:t>Anne stand up. </a:t>
            </a:r>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15</a:t>
            </a:fld>
            <a:endParaRPr lang="en-GB"/>
          </a:p>
        </p:txBody>
      </p:sp>
    </p:spTree>
    <p:extLst>
      <p:ext uri="{BB962C8B-B14F-4D97-AF65-F5344CB8AC3E}">
        <p14:creationId xmlns:p14="http://schemas.microsoft.com/office/powerpoint/2010/main" val="29787289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16</a:t>
            </a:fld>
            <a:endParaRPr lang="en-GB"/>
          </a:p>
        </p:txBody>
      </p:sp>
    </p:spTree>
    <p:extLst>
      <p:ext uri="{BB962C8B-B14F-4D97-AF65-F5344CB8AC3E}">
        <p14:creationId xmlns:p14="http://schemas.microsoft.com/office/powerpoint/2010/main" val="20433229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There is no other business, but if there are any questions I’ll do my best to answer them.</a:t>
            </a:r>
          </a:p>
          <a:p>
            <a:pPr marL="171450" indent="-171450">
              <a:buFont typeface="Arial" panose="020B0604020202020204" pitchFamily="34" charset="0"/>
              <a:buChar char="•"/>
            </a:pPr>
            <a:r>
              <a:rPr lang="en-GB" dirty="0"/>
              <a:t>I now hand over to the new Chair Felicity Pennycook to close </a:t>
            </a:r>
            <a:r>
              <a:rPr lang="en-GB"/>
              <a:t>the meeting.</a:t>
            </a:r>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17</a:t>
            </a:fld>
            <a:endParaRPr lang="en-GB"/>
          </a:p>
        </p:txBody>
      </p:sp>
    </p:spTree>
    <p:extLst>
      <p:ext uri="{BB962C8B-B14F-4D97-AF65-F5344CB8AC3E}">
        <p14:creationId xmlns:p14="http://schemas.microsoft.com/office/powerpoint/2010/main" val="1777488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pPr marL="171450" indent="-171450">
              <a:buFont typeface="Arial" panose="020B0604020202020204" pitchFamily="34" charset="0"/>
              <a:buChar char="•"/>
            </a:pPr>
            <a:r>
              <a:rPr lang="en-GB" dirty="0"/>
              <a:t>Apologies received from ?? members</a:t>
            </a:r>
          </a:p>
          <a:p>
            <a:pPr marL="171450" indent="-171450">
              <a:buFont typeface="Arial" panose="020B0604020202020204" pitchFamily="34" charset="0"/>
              <a:buChar char="•"/>
            </a:pPr>
            <a:r>
              <a:rPr lang="en-GB" dirty="0"/>
              <a:t>Anyone with a problem concerning the 2023 minutes?</a:t>
            </a:r>
          </a:p>
          <a:p>
            <a:endParaRPr lang="en-GB" dirty="0"/>
          </a:p>
          <a:p>
            <a:endParaRPr lang="en-GB" dirty="0"/>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2</a:t>
            </a:fld>
            <a:endParaRPr lang="en-GB"/>
          </a:p>
        </p:txBody>
      </p:sp>
    </p:spTree>
    <p:extLst>
      <p:ext uri="{BB962C8B-B14F-4D97-AF65-F5344CB8AC3E}">
        <p14:creationId xmlns:p14="http://schemas.microsoft.com/office/powerpoint/2010/main" val="441909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3</a:t>
            </a:fld>
            <a:endParaRPr lang="en-GB"/>
          </a:p>
        </p:txBody>
      </p:sp>
    </p:spTree>
    <p:extLst>
      <p:ext uri="{BB962C8B-B14F-4D97-AF65-F5344CB8AC3E}">
        <p14:creationId xmlns:p14="http://schemas.microsoft.com/office/powerpoint/2010/main" val="3093367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4</a:t>
            </a:fld>
            <a:endParaRPr lang="en-GB"/>
          </a:p>
        </p:txBody>
      </p:sp>
    </p:spTree>
    <p:extLst>
      <p:ext uri="{BB962C8B-B14F-4D97-AF65-F5344CB8AC3E}">
        <p14:creationId xmlns:p14="http://schemas.microsoft.com/office/powerpoint/2010/main" val="768261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Admin Costs</a:t>
            </a:r>
          </a:p>
          <a:p>
            <a:pPr marL="628650" lvl="1" indent="-171450">
              <a:buFont typeface="Arial" panose="020B0604020202020204" pitchFamily="34" charset="0"/>
              <a:buChar char="•"/>
            </a:pPr>
            <a:r>
              <a:rPr lang="en-GB" dirty="0"/>
              <a:t>Programme printing</a:t>
            </a:r>
          </a:p>
          <a:p>
            <a:pPr marL="628650" lvl="1" indent="-171450">
              <a:buFont typeface="Arial" panose="020B0604020202020204" pitchFamily="34" charset="0"/>
              <a:buChar char="•"/>
            </a:pPr>
            <a:r>
              <a:rPr lang="en-GB" dirty="0"/>
              <a:t>Mailing</a:t>
            </a:r>
          </a:p>
          <a:p>
            <a:pPr marL="628650" lvl="1" indent="-171450">
              <a:buFont typeface="Arial" panose="020B0604020202020204" pitchFamily="34" charset="0"/>
              <a:buChar char="•"/>
            </a:pPr>
            <a:r>
              <a:rPr lang="en-GB" dirty="0"/>
              <a:t>Refreshments – AGM and Xmas</a:t>
            </a:r>
          </a:p>
          <a:p>
            <a:pPr marL="628650" lvl="1" indent="-171450">
              <a:buFont typeface="Arial" panose="020B0604020202020204" pitchFamily="34" charset="0"/>
              <a:buChar char="•"/>
            </a:pPr>
            <a:r>
              <a:rPr lang="en-GB" dirty="0"/>
              <a:t>Insurance</a:t>
            </a:r>
          </a:p>
          <a:p>
            <a:pPr marL="628650" lvl="1" indent="-171450">
              <a:buFont typeface="Arial" panose="020B0604020202020204" pitchFamily="34" charset="0"/>
              <a:buChar char="•"/>
            </a:pPr>
            <a:r>
              <a:rPr lang="en-GB" dirty="0"/>
              <a:t>System – Website and </a:t>
            </a:r>
            <a:r>
              <a:rPr lang="en-GB" dirty="0" err="1"/>
              <a:t>Bookwhen</a:t>
            </a:r>
            <a:endParaRPr lang="en-GB" dirty="0"/>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5</a:t>
            </a:fld>
            <a:endParaRPr lang="en-GB"/>
          </a:p>
        </p:txBody>
      </p:sp>
    </p:spTree>
    <p:extLst>
      <p:ext uri="{BB962C8B-B14F-4D97-AF65-F5344CB8AC3E}">
        <p14:creationId xmlns:p14="http://schemas.microsoft.com/office/powerpoint/2010/main" val="17080768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6</a:t>
            </a:fld>
            <a:endParaRPr lang="en-GB"/>
          </a:p>
        </p:txBody>
      </p:sp>
    </p:spTree>
    <p:extLst>
      <p:ext uri="{BB962C8B-B14F-4D97-AF65-F5344CB8AC3E}">
        <p14:creationId xmlns:p14="http://schemas.microsoft.com/office/powerpoint/2010/main" val="1206500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7</a:t>
            </a:fld>
            <a:endParaRPr lang="en-GB"/>
          </a:p>
        </p:txBody>
      </p:sp>
    </p:spTree>
    <p:extLst>
      <p:ext uri="{BB962C8B-B14F-4D97-AF65-F5344CB8AC3E}">
        <p14:creationId xmlns:p14="http://schemas.microsoft.com/office/powerpoint/2010/main" val="2886745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8</a:t>
            </a:fld>
            <a:endParaRPr lang="en-GB"/>
          </a:p>
        </p:txBody>
      </p:sp>
    </p:spTree>
    <p:extLst>
      <p:ext uri="{BB962C8B-B14F-4D97-AF65-F5344CB8AC3E}">
        <p14:creationId xmlns:p14="http://schemas.microsoft.com/office/powerpoint/2010/main" val="37673994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The talk on Ravenna Mosaics in March was due to be given by Jane Angelini but Jane was taken ill and  we were lucky enough to get </a:t>
            </a:r>
            <a:r>
              <a:rPr lang="en-GB" dirty="0" err="1"/>
              <a:t>Hendricka</a:t>
            </a:r>
            <a:r>
              <a:rPr lang="en-GB" dirty="0"/>
              <a:t> Foster to deliver a talk on the subject at short notice.</a:t>
            </a:r>
          </a:p>
          <a:p>
            <a:pPr marL="171450" indent="-171450">
              <a:buFont typeface="Arial" panose="020B0604020202020204" pitchFamily="34" charset="0"/>
              <a:buChar char="•"/>
            </a:pPr>
            <a:r>
              <a:rPr lang="en-GB" dirty="0"/>
              <a:t>We were less fortunate with the talk on Ruth </a:t>
            </a:r>
            <a:r>
              <a:rPr lang="en-GB" dirty="0" err="1"/>
              <a:t>Borchard</a:t>
            </a:r>
            <a:r>
              <a:rPr lang="en-GB" dirty="0"/>
              <a:t> due to be given by Philip Vann.  Philip was taken ill and we were unable to find a substitute speaker at such short notice.  The event was cancelled.</a:t>
            </a:r>
          </a:p>
        </p:txBody>
      </p:sp>
      <p:sp>
        <p:nvSpPr>
          <p:cNvPr id="4" name="Footer Placeholder 3"/>
          <p:cNvSpPr>
            <a:spLocks noGrp="1"/>
          </p:cNvSpPr>
          <p:nvPr>
            <p:ph type="ftr" sz="quarter" idx="4"/>
          </p:nvPr>
        </p:nvSpPr>
        <p:spPr/>
        <p:txBody>
          <a:bodyPr/>
          <a:lstStyle/>
          <a:p>
            <a:endParaRPr lang="en-GB"/>
          </a:p>
        </p:txBody>
      </p:sp>
      <p:sp>
        <p:nvSpPr>
          <p:cNvPr id="5" name="Slide Number Placeholder 4"/>
          <p:cNvSpPr>
            <a:spLocks noGrp="1"/>
          </p:cNvSpPr>
          <p:nvPr>
            <p:ph type="sldNum" sz="quarter" idx="5"/>
          </p:nvPr>
        </p:nvSpPr>
        <p:spPr/>
        <p:txBody>
          <a:bodyPr/>
          <a:lstStyle/>
          <a:p>
            <a:fld id="{DBF91780-1844-480F-AB5C-187FAA2A21D4}" type="slidenum">
              <a:rPr lang="en-GB" smtClean="0"/>
              <a:t>9</a:t>
            </a:fld>
            <a:endParaRPr lang="en-GB"/>
          </a:p>
        </p:txBody>
      </p:sp>
    </p:spTree>
    <p:extLst>
      <p:ext uri="{BB962C8B-B14F-4D97-AF65-F5344CB8AC3E}">
        <p14:creationId xmlns:p14="http://schemas.microsoft.com/office/powerpoint/2010/main" val="3744137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80345-D32B-40B5-B8EE-3DCFF534F7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D1ECC6A-2D6A-40B0-8CFF-15C1DC0814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3A23623-973C-4C19-90C6-2B4638B72BD9}"/>
              </a:ext>
            </a:extLst>
          </p:cNvPr>
          <p:cNvSpPr>
            <a:spLocks noGrp="1"/>
          </p:cNvSpPr>
          <p:nvPr>
            <p:ph type="dt" sz="half" idx="10"/>
          </p:nvPr>
        </p:nvSpPr>
        <p:spPr/>
        <p:txBody>
          <a:bodyPr/>
          <a:lstStyle/>
          <a:p>
            <a:fld id="{5F736C53-2651-4A62-859F-FE6E1D96FC9B}" type="datetime1">
              <a:rPr lang="en-GB" smtClean="0"/>
              <a:t>30/05/2024</a:t>
            </a:fld>
            <a:endParaRPr lang="en-GB"/>
          </a:p>
        </p:txBody>
      </p:sp>
      <p:sp>
        <p:nvSpPr>
          <p:cNvPr id="5" name="Footer Placeholder 4">
            <a:extLst>
              <a:ext uri="{FF2B5EF4-FFF2-40B4-BE49-F238E27FC236}">
                <a16:creationId xmlns:a16="http://schemas.microsoft.com/office/drawing/2014/main" id="{890FF89D-E6E7-41F1-8B11-2F5B427F0861}"/>
              </a:ext>
            </a:extLst>
          </p:cNvPr>
          <p:cNvSpPr>
            <a:spLocks noGrp="1"/>
          </p:cNvSpPr>
          <p:nvPr>
            <p:ph type="ftr" sz="quarter" idx="11"/>
          </p:nvPr>
        </p:nvSpPr>
        <p:spPr/>
        <p:txBody>
          <a:bodyPr/>
          <a:lstStyle/>
          <a:p>
            <a:r>
              <a:rPr lang="en-GB"/>
              <a:t>WAHG AGM 8 May 2024</a:t>
            </a:r>
          </a:p>
        </p:txBody>
      </p:sp>
      <p:sp>
        <p:nvSpPr>
          <p:cNvPr id="6" name="Slide Number Placeholder 5">
            <a:extLst>
              <a:ext uri="{FF2B5EF4-FFF2-40B4-BE49-F238E27FC236}">
                <a16:creationId xmlns:a16="http://schemas.microsoft.com/office/drawing/2014/main" id="{A8149D85-84DB-400D-85BC-3FA8787FC0C0}"/>
              </a:ext>
            </a:extLst>
          </p:cNvPr>
          <p:cNvSpPr>
            <a:spLocks noGrp="1"/>
          </p:cNvSpPr>
          <p:nvPr>
            <p:ph type="sldNum" sz="quarter" idx="12"/>
          </p:nvPr>
        </p:nvSpPr>
        <p:spPr/>
        <p:txBody>
          <a:bodyPr/>
          <a:lstStyle/>
          <a:p>
            <a:fld id="{AA2B5046-C612-4A21-9B01-3FB5BB84D3EB}" type="slidenum">
              <a:rPr lang="en-GB" smtClean="0"/>
              <a:t>‹#›</a:t>
            </a:fld>
            <a:endParaRPr lang="en-GB"/>
          </a:p>
        </p:txBody>
      </p:sp>
    </p:spTree>
    <p:extLst>
      <p:ext uri="{BB962C8B-B14F-4D97-AF65-F5344CB8AC3E}">
        <p14:creationId xmlns:p14="http://schemas.microsoft.com/office/powerpoint/2010/main" val="2948339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11173-97B5-4396-9121-0640142427E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966315-E28F-449C-A843-A0BF66B694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BCB0EC-6523-4DAF-870F-12C05B53CBCF}"/>
              </a:ext>
            </a:extLst>
          </p:cNvPr>
          <p:cNvSpPr>
            <a:spLocks noGrp="1"/>
          </p:cNvSpPr>
          <p:nvPr>
            <p:ph type="dt" sz="half" idx="10"/>
          </p:nvPr>
        </p:nvSpPr>
        <p:spPr/>
        <p:txBody>
          <a:bodyPr/>
          <a:lstStyle/>
          <a:p>
            <a:fld id="{ED41F783-CEF2-403C-9D6C-258C6174C176}" type="datetime1">
              <a:rPr lang="en-GB" smtClean="0"/>
              <a:t>30/05/2024</a:t>
            </a:fld>
            <a:endParaRPr lang="en-GB"/>
          </a:p>
        </p:txBody>
      </p:sp>
      <p:sp>
        <p:nvSpPr>
          <p:cNvPr id="5" name="Footer Placeholder 4">
            <a:extLst>
              <a:ext uri="{FF2B5EF4-FFF2-40B4-BE49-F238E27FC236}">
                <a16:creationId xmlns:a16="http://schemas.microsoft.com/office/drawing/2014/main" id="{3A972887-C5F3-40AD-92C2-9426A2C75677}"/>
              </a:ext>
            </a:extLst>
          </p:cNvPr>
          <p:cNvSpPr>
            <a:spLocks noGrp="1"/>
          </p:cNvSpPr>
          <p:nvPr>
            <p:ph type="ftr" sz="quarter" idx="11"/>
          </p:nvPr>
        </p:nvSpPr>
        <p:spPr/>
        <p:txBody>
          <a:bodyPr/>
          <a:lstStyle/>
          <a:p>
            <a:r>
              <a:rPr lang="en-GB"/>
              <a:t>WAHG AGM 8 May 2024</a:t>
            </a:r>
          </a:p>
        </p:txBody>
      </p:sp>
      <p:sp>
        <p:nvSpPr>
          <p:cNvPr id="6" name="Slide Number Placeholder 5">
            <a:extLst>
              <a:ext uri="{FF2B5EF4-FFF2-40B4-BE49-F238E27FC236}">
                <a16:creationId xmlns:a16="http://schemas.microsoft.com/office/drawing/2014/main" id="{B25A95ED-75B8-4685-BBF8-E7A20AB668BB}"/>
              </a:ext>
            </a:extLst>
          </p:cNvPr>
          <p:cNvSpPr>
            <a:spLocks noGrp="1"/>
          </p:cNvSpPr>
          <p:nvPr>
            <p:ph type="sldNum" sz="quarter" idx="12"/>
          </p:nvPr>
        </p:nvSpPr>
        <p:spPr/>
        <p:txBody>
          <a:bodyPr/>
          <a:lstStyle/>
          <a:p>
            <a:fld id="{AA2B5046-C612-4A21-9B01-3FB5BB84D3EB}" type="slidenum">
              <a:rPr lang="en-GB" smtClean="0"/>
              <a:t>‹#›</a:t>
            </a:fld>
            <a:endParaRPr lang="en-GB"/>
          </a:p>
        </p:txBody>
      </p:sp>
    </p:spTree>
    <p:extLst>
      <p:ext uri="{BB962C8B-B14F-4D97-AF65-F5344CB8AC3E}">
        <p14:creationId xmlns:p14="http://schemas.microsoft.com/office/powerpoint/2010/main" val="704342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2169E3-F74D-491C-BA0F-043F8F4B710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B260CF-2982-4A9F-87FD-7D4A749AD3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8D3150-5DC6-4E30-BB5F-C0BE2CFD505A}"/>
              </a:ext>
            </a:extLst>
          </p:cNvPr>
          <p:cNvSpPr>
            <a:spLocks noGrp="1"/>
          </p:cNvSpPr>
          <p:nvPr>
            <p:ph type="dt" sz="half" idx="10"/>
          </p:nvPr>
        </p:nvSpPr>
        <p:spPr/>
        <p:txBody>
          <a:bodyPr/>
          <a:lstStyle/>
          <a:p>
            <a:fld id="{6C62A49F-BC6A-42BC-9EDA-68E883FF3A22}" type="datetime1">
              <a:rPr lang="en-GB" smtClean="0"/>
              <a:t>30/05/2024</a:t>
            </a:fld>
            <a:endParaRPr lang="en-GB"/>
          </a:p>
        </p:txBody>
      </p:sp>
      <p:sp>
        <p:nvSpPr>
          <p:cNvPr id="5" name="Footer Placeholder 4">
            <a:extLst>
              <a:ext uri="{FF2B5EF4-FFF2-40B4-BE49-F238E27FC236}">
                <a16:creationId xmlns:a16="http://schemas.microsoft.com/office/drawing/2014/main" id="{403B6462-1E50-4753-83F5-BEA98C021B05}"/>
              </a:ext>
            </a:extLst>
          </p:cNvPr>
          <p:cNvSpPr>
            <a:spLocks noGrp="1"/>
          </p:cNvSpPr>
          <p:nvPr>
            <p:ph type="ftr" sz="quarter" idx="11"/>
          </p:nvPr>
        </p:nvSpPr>
        <p:spPr/>
        <p:txBody>
          <a:bodyPr/>
          <a:lstStyle/>
          <a:p>
            <a:r>
              <a:rPr lang="en-GB"/>
              <a:t>WAHG AGM 8 May 2024</a:t>
            </a:r>
          </a:p>
        </p:txBody>
      </p:sp>
      <p:sp>
        <p:nvSpPr>
          <p:cNvPr id="6" name="Slide Number Placeholder 5">
            <a:extLst>
              <a:ext uri="{FF2B5EF4-FFF2-40B4-BE49-F238E27FC236}">
                <a16:creationId xmlns:a16="http://schemas.microsoft.com/office/drawing/2014/main" id="{43DCF612-8453-4467-8DF2-61A39C39C9F0}"/>
              </a:ext>
            </a:extLst>
          </p:cNvPr>
          <p:cNvSpPr>
            <a:spLocks noGrp="1"/>
          </p:cNvSpPr>
          <p:nvPr>
            <p:ph type="sldNum" sz="quarter" idx="12"/>
          </p:nvPr>
        </p:nvSpPr>
        <p:spPr/>
        <p:txBody>
          <a:bodyPr/>
          <a:lstStyle/>
          <a:p>
            <a:fld id="{AA2B5046-C612-4A21-9B01-3FB5BB84D3EB}" type="slidenum">
              <a:rPr lang="en-GB" smtClean="0"/>
              <a:t>‹#›</a:t>
            </a:fld>
            <a:endParaRPr lang="en-GB"/>
          </a:p>
        </p:txBody>
      </p:sp>
    </p:spTree>
    <p:extLst>
      <p:ext uri="{BB962C8B-B14F-4D97-AF65-F5344CB8AC3E}">
        <p14:creationId xmlns:p14="http://schemas.microsoft.com/office/powerpoint/2010/main" val="591724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EEE67-A6B6-4F9E-86ED-75D3939AEA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FE51D0-F500-44B3-8E16-9C20AF7328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949581-6626-4E4B-BBA3-B0407F573109}"/>
              </a:ext>
            </a:extLst>
          </p:cNvPr>
          <p:cNvSpPr>
            <a:spLocks noGrp="1"/>
          </p:cNvSpPr>
          <p:nvPr>
            <p:ph type="dt" sz="half" idx="10"/>
          </p:nvPr>
        </p:nvSpPr>
        <p:spPr/>
        <p:txBody>
          <a:bodyPr/>
          <a:lstStyle/>
          <a:p>
            <a:fld id="{CC5F856E-D343-4268-9B15-1DEBB18D2E1D}" type="datetime1">
              <a:rPr lang="en-GB" smtClean="0"/>
              <a:t>30/05/2024</a:t>
            </a:fld>
            <a:endParaRPr lang="en-GB"/>
          </a:p>
        </p:txBody>
      </p:sp>
      <p:sp>
        <p:nvSpPr>
          <p:cNvPr id="5" name="Footer Placeholder 4">
            <a:extLst>
              <a:ext uri="{FF2B5EF4-FFF2-40B4-BE49-F238E27FC236}">
                <a16:creationId xmlns:a16="http://schemas.microsoft.com/office/drawing/2014/main" id="{8B84427F-16C5-4670-AD3D-33B2C2E5147C}"/>
              </a:ext>
            </a:extLst>
          </p:cNvPr>
          <p:cNvSpPr>
            <a:spLocks noGrp="1"/>
          </p:cNvSpPr>
          <p:nvPr>
            <p:ph type="ftr" sz="quarter" idx="11"/>
          </p:nvPr>
        </p:nvSpPr>
        <p:spPr/>
        <p:txBody>
          <a:bodyPr/>
          <a:lstStyle/>
          <a:p>
            <a:r>
              <a:rPr lang="en-GB"/>
              <a:t>WAHG AGM 8 May 2024</a:t>
            </a:r>
          </a:p>
        </p:txBody>
      </p:sp>
      <p:sp>
        <p:nvSpPr>
          <p:cNvPr id="6" name="Slide Number Placeholder 5">
            <a:extLst>
              <a:ext uri="{FF2B5EF4-FFF2-40B4-BE49-F238E27FC236}">
                <a16:creationId xmlns:a16="http://schemas.microsoft.com/office/drawing/2014/main" id="{C8D88437-32BD-4824-A3AA-109EE5C6F78C}"/>
              </a:ext>
            </a:extLst>
          </p:cNvPr>
          <p:cNvSpPr>
            <a:spLocks noGrp="1"/>
          </p:cNvSpPr>
          <p:nvPr>
            <p:ph type="sldNum" sz="quarter" idx="12"/>
          </p:nvPr>
        </p:nvSpPr>
        <p:spPr/>
        <p:txBody>
          <a:bodyPr/>
          <a:lstStyle/>
          <a:p>
            <a:fld id="{AA2B5046-C612-4A21-9B01-3FB5BB84D3EB}" type="slidenum">
              <a:rPr lang="en-GB" smtClean="0"/>
              <a:t>‹#›</a:t>
            </a:fld>
            <a:endParaRPr lang="en-GB"/>
          </a:p>
        </p:txBody>
      </p:sp>
    </p:spTree>
    <p:extLst>
      <p:ext uri="{BB962C8B-B14F-4D97-AF65-F5344CB8AC3E}">
        <p14:creationId xmlns:p14="http://schemas.microsoft.com/office/powerpoint/2010/main" val="2730288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79A17-D084-493F-B926-E6FE65711D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F8F5E32-A0DD-4D25-A3DD-5D7588FEF3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E6B1E14-B224-4846-ACA0-2976186365FB}"/>
              </a:ext>
            </a:extLst>
          </p:cNvPr>
          <p:cNvSpPr>
            <a:spLocks noGrp="1"/>
          </p:cNvSpPr>
          <p:nvPr>
            <p:ph type="dt" sz="half" idx="10"/>
          </p:nvPr>
        </p:nvSpPr>
        <p:spPr/>
        <p:txBody>
          <a:bodyPr/>
          <a:lstStyle/>
          <a:p>
            <a:fld id="{5F258E3A-1848-439A-9E99-6100637C1219}" type="datetime1">
              <a:rPr lang="en-GB" smtClean="0"/>
              <a:t>30/05/2024</a:t>
            </a:fld>
            <a:endParaRPr lang="en-GB"/>
          </a:p>
        </p:txBody>
      </p:sp>
      <p:sp>
        <p:nvSpPr>
          <p:cNvPr id="5" name="Footer Placeholder 4">
            <a:extLst>
              <a:ext uri="{FF2B5EF4-FFF2-40B4-BE49-F238E27FC236}">
                <a16:creationId xmlns:a16="http://schemas.microsoft.com/office/drawing/2014/main" id="{E3CB4D58-637E-400C-A568-F362C236174A}"/>
              </a:ext>
            </a:extLst>
          </p:cNvPr>
          <p:cNvSpPr>
            <a:spLocks noGrp="1"/>
          </p:cNvSpPr>
          <p:nvPr>
            <p:ph type="ftr" sz="quarter" idx="11"/>
          </p:nvPr>
        </p:nvSpPr>
        <p:spPr/>
        <p:txBody>
          <a:bodyPr/>
          <a:lstStyle/>
          <a:p>
            <a:r>
              <a:rPr lang="en-GB"/>
              <a:t>WAHG AGM 8 May 2024</a:t>
            </a:r>
          </a:p>
        </p:txBody>
      </p:sp>
      <p:sp>
        <p:nvSpPr>
          <p:cNvPr id="6" name="Slide Number Placeholder 5">
            <a:extLst>
              <a:ext uri="{FF2B5EF4-FFF2-40B4-BE49-F238E27FC236}">
                <a16:creationId xmlns:a16="http://schemas.microsoft.com/office/drawing/2014/main" id="{C364436A-DCA9-4329-B46B-B43EEDAE5BEA}"/>
              </a:ext>
            </a:extLst>
          </p:cNvPr>
          <p:cNvSpPr>
            <a:spLocks noGrp="1"/>
          </p:cNvSpPr>
          <p:nvPr>
            <p:ph type="sldNum" sz="quarter" idx="12"/>
          </p:nvPr>
        </p:nvSpPr>
        <p:spPr/>
        <p:txBody>
          <a:bodyPr/>
          <a:lstStyle/>
          <a:p>
            <a:fld id="{AA2B5046-C612-4A21-9B01-3FB5BB84D3EB}" type="slidenum">
              <a:rPr lang="en-GB" smtClean="0"/>
              <a:t>‹#›</a:t>
            </a:fld>
            <a:endParaRPr lang="en-GB"/>
          </a:p>
        </p:txBody>
      </p:sp>
    </p:spTree>
    <p:extLst>
      <p:ext uri="{BB962C8B-B14F-4D97-AF65-F5344CB8AC3E}">
        <p14:creationId xmlns:p14="http://schemas.microsoft.com/office/powerpoint/2010/main" val="3795859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3861B-3D33-4A2E-AE49-3B45960671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01D049-9C6A-40FE-ABC8-EF75F706541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2B20660-EAFF-422B-9A71-A208A734CB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C4071C8-F872-484B-BA34-3F96FDECAEFA}"/>
              </a:ext>
            </a:extLst>
          </p:cNvPr>
          <p:cNvSpPr>
            <a:spLocks noGrp="1"/>
          </p:cNvSpPr>
          <p:nvPr>
            <p:ph type="dt" sz="half" idx="10"/>
          </p:nvPr>
        </p:nvSpPr>
        <p:spPr/>
        <p:txBody>
          <a:bodyPr/>
          <a:lstStyle/>
          <a:p>
            <a:fld id="{E482179D-A856-489D-A6E9-F73FF29B1585}" type="datetime1">
              <a:rPr lang="en-GB" smtClean="0"/>
              <a:t>30/05/2024</a:t>
            </a:fld>
            <a:endParaRPr lang="en-GB"/>
          </a:p>
        </p:txBody>
      </p:sp>
      <p:sp>
        <p:nvSpPr>
          <p:cNvPr id="6" name="Footer Placeholder 5">
            <a:extLst>
              <a:ext uri="{FF2B5EF4-FFF2-40B4-BE49-F238E27FC236}">
                <a16:creationId xmlns:a16="http://schemas.microsoft.com/office/drawing/2014/main" id="{0C0E886C-B612-414C-8F70-C1CA566C146A}"/>
              </a:ext>
            </a:extLst>
          </p:cNvPr>
          <p:cNvSpPr>
            <a:spLocks noGrp="1"/>
          </p:cNvSpPr>
          <p:nvPr>
            <p:ph type="ftr" sz="quarter" idx="11"/>
          </p:nvPr>
        </p:nvSpPr>
        <p:spPr/>
        <p:txBody>
          <a:bodyPr/>
          <a:lstStyle/>
          <a:p>
            <a:r>
              <a:rPr lang="en-GB"/>
              <a:t>WAHG AGM 8 May 2024</a:t>
            </a:r>
          </a:p>
        </p:txBody>
      </p:sp>
      <p:sp>
        <p:nvSpPr>
          <p:cNvPr id="7" name="Slide Number Placeholder 6">
            <a:extLst>
              <a:ext uri="{FF2B5EF4-FFF2-40B4-BE49-F238E27FC236}">
                <a16:creationId xmlns:a16="http://schemas.microsoft.com/office/drawing/2014/main" id="{D49B890D-798F-4A75-A62B-83016C3D4FFD}"/>
              </a:ext>
            </a:extLst>
          </p:cNvPr>
          <p:cNvSpPr>
            <a:spLocks noGrp="1"/>
          </p:cNvSpPr>
          <p:nvPr>
            <p:ph type="sldNum" sz="quarter" idx="12"/>
          </p:nvPr>
        </p:nvSpPr>
        <p:spPr/>
        <p:txBody>
          <a:bodyPr/>
          <a:lstStyle/>
          <a:p>
            <a:fld id="{AA2B5046-C612-4A21-9B01-3FB5BB84D3EB}" type="slidenum">
              <a:rPr lang="en-GB" smtClean="0"/>
              <a:t>‹#›</a:t>
            </a:fld>
            <a:endParaRPr lang="en-GB"/>
          </a:p>
        </p:txBody>
      </p:sp>
    </p:spTree>
    <p:extLst>
      <p:ext uri="{BB962C8B-B14F-4D97-AF65-F5344CB8AC3E}">
        <p14:creationId xmlns:p14="http://schemas.microsoft.com/office/powerpoint/2010/main" val="443234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69065-9A18-4120-A7F5-403F488D8D7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98E1B3-6802-424A-BFDF-E0B9C0D6BC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E89091-0C3E-49CA-B362-3A7184E14A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41161F9-23A5-4171-9DBF-74F973425C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CA9C04-FD3F-4B74-9198-73524C01B84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D8A3B4C-6ACC-427D-8E9E-0E8FA2F2132E}"/>
              </a:ext>
            </a:extLst>
          </p:cNvPr>
          <p:cNvSpPr>
            <a:spLocks noGrp="1"/>
          </p:cNvSpPr>
          <p:nvPr>
            <p:ph type="dt" sz="half" idx="10"/>
          </p:nvPr>
        </p:nvSpPr>
        <p:spPr/>
        <p:txBody>
          <a:bodyPr/>
          <a:lstStyle/>
          <a:p>
            <a:fld id="{8D413BB3-6A03-4A65-BCB1-6E0DC29B667B}" type="datetime1">
              <a:rPr lang="en-GB" smtClean="0"/>
              <a:t>30/05/2024</a:t>
            </a:fld>
            <a:endParaRPr lang="en-GB"/>
          </a:p>
        </p:txBody>
      </p:sp>
      <p:sp>
        <p:nvSpPr>
          <p:cNvPr id="8" name="Footer Placeholder 7">
            <a:extLst>
              <a:ext uri="{FF2B5EF4-FFF2-40B4-BE49-F238E27FC236}">
                <a16:creationId xmlns:a16="http://schemas.microsoft.com/office/drawing/2014/main" id="{DC1D5BD6-D6AE-4CF2-97D5-50994DBEFE11}"/>
              </a:ext>
            </a:extLst>
          </p:cNvPr>
          <p:cNvSpPr>
            <a:spLocks noGrp="1"/>
          </p:cNvSpPr>
          <p:nvPr>
            <p:ph type="ftr" sz="quarter" idx="11"/>
          </p:nvPr>
        </p:nvSpPr>
        <p:spPr/>
        <p:txBody>
          <a:bodyPr/>
          <a:lstStyle/>
          <a:p>
            <a:r>
              <a:rPr lang="en-GB"/>
              <a:t>WAHG AGM 8 May 2024</a:t>
            </a:r>
          </a:p>
        </p:txBody>
      </p:sp>
      <p:sp>
        <p:nvSpPr>
          <p:cNvPr id="9" name="Slide Number Placeholder 8">
            <a:extLst>
              <a:ext uri="{FF2B5EF4-FFF2-40B4-BE49-F238E27FC236}">
                <a16:creationId xmlns:a16="http://schemas.microsoft.com/office/drawing/2014/main" id="{CAEC1B50-70F8-4494-A1CD-29661CFABF76}"/>
              </a:ext>
            </a:extLst>
          </p:cNvPr>
          <p:cNvSpPr>
            <a:spLocks noGrp="1"/>
          </p:cNvSpPr>
          <p:nvPr>
            <p:ph type="sldNum" sz="quarter" idx="12"/>
          </p:nvPr>
        </p:nvSpPr>
        <p:spPr/>
        <p:txBody>
          <a:bodyPr/>
          <a:lstStyle/>
          <a:p>
            <a:fld id="{AA2B5046-C612-4A21-9B01-3FB5BB84D3EB}" type="slidenum">
              <a:rPr lang="en-GB" smtClean="0"/>
              <a:t>‹#›</a:t>
            </a:fld>
            <a:endParaRPr lang="en-GB"/>
          </a:p>
        </p:txBody>
      </p:sp>
    </p:spTree>
    <p:extLst>
      <p:ext uri="{BB962C8B-B14F-4D97-AF65-F5344CB8AC3E}">
        <p14:creationId xmlns:p14="http://schemas.microsoft.com/office/powerpoint/2010/main" val="4149837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2EB3E-C66F-4D11-A7CB-6E1FB6575F6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AEA51F-18FE-4AAF-90CF-4E83BEBDFFB6}"/>
              </a:ext>
            </a:extLst>
          </p:cNvPr>
          <p:cNvSpPr>
            <a:spLocks noGrp="1"/>
          </p:cNvSpPr>
          <p:nvPr>
            <p:ph type="dt" sz="half" idx="10"/>
          </p:nvPr>
        </p:nvSpPr>
        <p:spPr/>
        <p:txBody>
          <a:bodyPr/>
          <a:lstStyle/>
          <a:p>
            <a:fld id="{F3B12A0F-EB26-4E5D-85D6-36FA448C1D0A}" type="datetime1">
              <a:rPr lang="en-GB" smtClean="0"/>
              <a:t>30/05/2024</a:t>
            </a:fld>
            <a:endParaRPr lang="en-GB"/>
          </a:p>
        </p:txBody>
      </p:sp>
      <p:sp>
        <p:nvSpPr>
          <p:cNvPr id="4" name="Footer Placeholder 3">
            <a:extLst>
              <a:ext uri="{FF2B5EF4-FFF2-40B4-BE49-F238E27FC236}">
                <a16:creationId xmlns:a16="http://schemas.microsoft.com/office/drawing/2014/main" id="{203A5519-39A6-4400-BC3F-48695D8284E6}"/>
              </a:ext>
            </a:extLst>
          </p:cNvPr>
          <p:cNvSpPr>
            <a:spLocks noGrp="1"/>
          </p:cNvSpPr>
          <p:nvPr>
            <p:ph type="ftr" sz="quarter" idx="11"/>
          </p:nvPr>
        </p:nvSpPr>
        <p:spPr/>
        <p:txBody>
          <a:bodyPr/>
          <a:lstStyle/>
          <a:p>
            <a:r>
              <a:rPr lang="en-GB"/>
              <a:t>WAHG AGM 8 May 2024</a:t>
            </a:r>
          </a:p>
        </p:txBody>
      </p:sp>
      <p:sp>
        <p:nvSpPr>
          <p:cNvPr id="5" name="Slide Number Placeholder 4">
            <a:extLst>
              <a:ext uri="{FF2B5EF4-FFF2-40B4-BE49-F238E27FC236}">
                <a16:creationId xmlns:a16="http://schemas.microsoft.com/office/drawing/2014/main" id="{1201162B-73F7-4073-83B0-E84A290073A4}"/>
              </a:ext>
            </a:extLst>
          </p:cNvPr>
          <p:cNvSpPr>
            <a:spLocks noGrp="1"/>
          </p:cNvSpPr>
          <p:nvPr>
            <p:ph type="sldNum" sz="quarter" idx="12"/>
          </p:nvPr>
        </p:nvSpPr>
        <p:spPr/>
        <p:txBody>
          <a:bodyPr/>
          <a:lstStyle/>
          <a:p>
            <a:fld id="{AA2B5046-C612-4A21-9B01-3FB5BB84D3EB}" type="slidenum">
              <a:rPr lang="en-GB" smtClean="0"/>
              <a:t>‹#›</a:t>
            </a:fld>
            <a:endParaRPr lang="en-GB"/>
          </a:p>
        </p:txBody>
      </p:sp>
    </p:spTree>
    <p:extLst>
      <p:ext uri="{BB962C8B-B14F-4D97-AF65-F5344CB8AC3E}">
        <p14:creationId xmlns:p14="http://schemas.microsoft.com/office/powerpoint/2010/main" val="139252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99DAF2-5A50-45B2-BA1A-E7D5B0BDDF05}"/>
              </a:ext>
            </a:extLst>
          </p:cNvPr>
          <p:cNvSpPr>
            <a:spLocks noGrp="1"/>
          </p:cNvSpPr>
          <p:nvPr>
            <p:ph type="dt" sz="half" idx="10"/>
          </p:nvPr>
        </p:nvSpPr>
        <p:spPr/>
        <p:txBody>
          <a:bodyPr/>
          <a:lstStyle/>
          <a:p>
            <a:fld id="{A64037FE-FB14-480B-9F30-DE3F8E321A90}" type="datetime1">
              <a:rPr lang="en-GB" smtClean="0"/>
              <a:t>30/05/2024</a:t>
            </a:fld>
            <a:endParaRPr lang="en-GB"/>
          </a:p>
        </p:txBody>
      </p:sp>
      <p:sp>
        <p:nvSpPr>
          <p:cNvPr id="3" name="Footer Placeholder 2">
            <a:extLst>
              <a:ext uri="{FF2B5EF4-FFF2-40B4-BE49-F238E27FC236}">
                <a16:creationId xmlns:a16="http://schemas.microsoft.com/office/drawing/2014/main" id="{FA7B5E43-5104-4993-9934-A08CACA94FA1}"/>
              </a:ext>
            </a:extLst>
          </p:cNvPr>
          <p:cNvSpPr>
            <a:spLocks noGrp="1"/>
          </p:cNvSpPr>
          <p:nvPr>
            <p:ph type="ftr" sz="quarter" idx="11"/>
          </p:nvPr>
        </p:nvSpPr>
        <p:spPr/>
        <p:txBody>
          <a:bodyPr/>
          <a:lstStyle/>
          <a:p>
            <a:r>
              <a:rPr lang="en-GB"/>
              <a:t>WAHG AGM 8 May 2024</a:t>
            </a:r>
          </a:p>
        </p:txBody>
      </p:sp>
      <p:sp>
        <p:nvSpPr>
          <p:cNvPr id="4" name="Slide Number Placeholder 3">
            <a:extLst>
              <a:ext uri="{FF2B5EF4-FFF2-40B4-BE49-F238E27FC236}">
                <a16:creationId xmlns:a16="http://schemas.microsoft.com/office/drawing/2014/main" id="{5699AA7C-8E2B-4049-93E6-1112F8974B45}"/>
              </a:ext>
            </a:extLst>
          </p:cNvPr>
          <p:cNvSpPr>
            <a:spLocks noGrp="1"/>
          </p:cNvSpPr>
          <p:nvPr>
            <p:ph type="sldNum" sz="quarter" idx="12"/>
          </p:nvPr>
        </p:nvSpPr>
        <p:spPr/>
        <p:txBody>
          <a:bodyPr/>
          <a:lstStyle/>
          <a:p>
            <a:fld id="{AA2B5046-C612-4A21-9B01-3FB5BB84D3EB}" type="slidenum">
              <a:rPr lang="en-GB" smtClean="0"/>
              <a:t>‹#›</a:t>
            </a:fld>
            <a:endParaRPr lang="en-GB"/>
          </a:p>
        </p:txBody>
      </p:sp>
    </p:spTree>
    <p:extLst>
      <p:ext uri="{BB962C8B-B14F-4D97-AF65-F5344CB8AC3E}">
        <p14:creationId xmlns:p14="http://schemas.microsoft.com/office/powerpoint/2010/main" val="1144516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5BE74-CFD4-4FC8-A7CB-14862121C4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78A94DD-C8B9-4F1E-B00B-7E520F33CB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B2B582A-F288-4B5A-8E36-0D54A3E3FE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1FCF53-1285-4FBC-8CE9-E9CB01214161}"/>
              </a:ext>
            </a:extLst>
          </p:cNvPr>
          <p:cNvSpPr>
            <a:spLocks noGrp="1"/>
          </p:cNvSpPr>
          <p:nvPr>
            <p:ph type="dt" sz="half" idx="10"/>
          </p:nvPr>
        </p:nvSpPr>
        <p:spPr/>
        <p:txBody>
          <a:bodyPr/>
          <a:lstStyle/>
          <a:p>
            <a:fld id="{4E6FB7A9-97B5-4D3A-8C65-1CFA36879D1A}" type="datetime1">
              <a:rPr lang="en-GB" smtClean="0"/>
              <a:t>30/05/2024</a:t>
            </a:fld>
            <a:endParaRPr lang="en-GB"/>
          </a:p>
        </p:txBody>
      </p:sp>
      <p:sp>
        <p:nvSpPr>
          <p:cNvPr id="6" name="Footer Placeholder 5">
            <a:extLst>
              <a:ext uri="{FF2B5EF4-FFF2-40B4-BE49-F238E27FC236}">
                <a16:creationId xmlns:a16="http://schemas.microsoft.com/office/drawing/2014/main" id="{4D276C35-3039-4268-9CBE-276FDDFBA785}"/>
              </a:ext>
            </a:extLst>
          </p:cNvPr>
          <p:cNvSpPr>
            <a:spLocks noGrp="1"/>
          </p:cNvSpPr>
          <p:nvPr>
            <p:ph type="ftr" sz="quarter" idx="11"/>
          </p:nvPr>
        </p:nvSpPr>
        <p:spPr/>
        <p:txBody>
          <a:bodyPr/>
          <a:lstStyle/>
          <a:p>
            <a:r>
              <a:rPr lang="en-GB"/>
              <a:t>WAHG AGM 8 May 2024</a:t>
            </a:r>
          </a:p>
        </p:txBody>
      </p:sp>
      <p:sp>
        <p:nvSpPr>
          <p:cNvPr id="7" name="Slide Number Placeholder 6">
            <a:extLst>
              <a:ext uri="{FF2B5EF4-FFF2-40B4-BE49-F238E27FC236}">
                <a16:creationId xmlns:a16="http://schemas.microsoft.com/office/drawing/2014/main" id="{3625A35E-615E-429E-BEAE-01AAC00D656E}"/>
              </a:ext>
            </a:extLst>
          </p:cNvPr>
          <p:cNvSpPr>
            <a:spLocks noGrp="1"/>
          </p:cNvSpPr>
          <p:nvPr>
            <p:ph type="sldNum" sz="quarter" idx="12"/>
          </p:nvPr>
        </p:nvSpPr>
        <p:spPr/>
        <p:txBody>
          <a:bodyPr/>
          <a:lstStyle/>
          <a:p>
            <a:fld id="{AA2B5046-C612-4A21-9B01-3FB5BB84D3EB}" type="slidenum">
              <a:rPr lang="en-GB" smtClean="0"/>
              <a:t>‹#›</a:t>
            </a:fld>
            <a:endParaRPr lang="en-GB"/>
          </a:p>
        </p:txBody>
      </p:sp>
    </p:spTree>
    <p:extLst>
      <p:ext uri="{BB962C8B-B14F-4D97-AF65-F5344CB8AC3E}">
        <p14:creationId xmlns:p14="http://schemas.microsoft.com/office/powerpoint/2010/main" val="2787866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1F228-B341-454E-8A62-9A6D7DE0F3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2371959-49C1-4230-A8E0-77F008BFCA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B473995-7947-4034-AAA2-21FFDD9EF6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B11181-0E5E-403A-AF3F-38F0F0AE7333}"/>
              </a:ext>
            </a:extLst>
          </p:cNvPr>
          <p:cNvSpPr>
            <a:spLocks noGrp="1"/>
          </p:cNvSpPr>
          <p:nvPr>
            <p:ph type="dt" sz="half" idx="10"/>
          </p:nvPr>
        </p:nvSpPr>
        <p:spPr/>
        <p:txBody>
          <a:bodyPr/>
          <a:lstStyle/>
          <a:p>
            <a:fld id="{97CCCC0A-92AB-4066-8DED-F5F9E02180B8}" type="datetime1">
              <a:rPr lang="en-GB" smtClean="0"/>
              <a:t>30/05/2024</a:t>
            </a:fld>
            <a:endParaRPr lang="en-GB"/>
          </a:p>
        </p:txBody>
      </p:sp>
      <p:sp>
        <p:nvSpPr>
          <p:cNvPr id="6" name="Footer Placeholder 5">
            <a:extLst>
              <a:ext uri="{FF2B5EF4-FFF2-40B4-BE49-F238E27FC236}">
                <a16:creationId xmlns:a16="http://schemas.microsoft.com/office/drawing/2014/main" id="{4A66E0F6-D2D5-4503-8F06-F0EA800A451E}"/>
              </a:ext>
            </a:extLst>
          </p:cNvPr>
          <p:cNvSpPr>
            <a:spLocks noGrp="1"/>
          </p:cNvSpPr>
          <p:nvPr>
            <p:ph type="ftr" sz="quarter" idx="11"/>
          </p:nvPr>
        </p:nvSpPr>
        <p:spPr/>
        <p:txBody>
          <a:bodyPr/>
          <a:lstStyle/>
          <a:p>
            <a:r>
              <a:rPr lang="en-GB"/>
              <a:t>WAHG AGM 8 May 2024</a:t>
            </a:r>
          </a:p>
        </p:txBody>
      </p:sp>
      <p:sp>
        <p:nvSpPr>
          <p:cNvPr id="7" name="Slide Number Placeholder 6">
            <a:extLst>
              <a:ext uri="{FF2B5EF4-FFF2-40B4-BE49-F238E27FC236}">
                <a16:creationId xmlns:a16="http://schemas.microsoft.com/office/drawing/2014/main" id="{B7FA14E1-E1C2-4BB9-A1C3-66531365EB53}"/>
              </a:ext>
            </a:extLst>
          </p:cNvPr>
          <p:cNvSpPr>
            <a:spLocks noGrp="1"/>
          </p:cNvSpPr>
          <p:nvPr>
            <p:ph type="sldNum" sz="quarter" idx="12"/>
          </p:nvPr>
        </p:nvSpPr>
        <p:spPr/>
        <p:txBody>
          <a:bodyPr/>
          <a:lstStyle/>
          <a:p>
            <a:fld id="{AA2B5046-C612-4A21-9B01-3FB5BB84D3EB}" type="slidenum">
              <a:rPr lang="en-GB" smtClean="0"/>
              <a:t>‹#›</a:t>
            </a:fld>
            <a:endParaRPr lang="en-GB"/>
          </a:p>
        </p:txBody>
      </p:sp>
    </p:spTree>
    <p:extLst>
      <p:ext uri="{BB962C8B-B14F-4D97-AF65-F5344CB8AC3E}">
        <p14:creationId xmlns:p14="http://schemas.microsoft.com/office/powerpoint/2010/main" val="1275717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213C54-DC58-4F7F-862B-32F072DDBD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06F7252-BF18-4B94-BEB1-DE6BE95FDC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59FC3B-9FE2-44FD-A7F5-BF6C9E4F3D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DBB07-FA3F-4A9E-85CD-1D874024C235}" type="datetime1">
              <a:rPr lang="en-GB" smtClean="0"/>
              <a:t>30/05/2024</a:t>
            </a:fld>
            <a:endParaRPr lang="en-GB"/>
          </a:p>
        </p:txBody>
      </p:sp>
      <p:sp>
        <p:nvSpPr>
          <p:cNvPr id="5" name="Footer Placeholder 4">
            <a:extLst>
              <a:ext uri="{FF2B5EF4-FFF2-40B4-BE49-F238E27FC236}">
                <a16:creationId xmlns:a16="http://schemas.microsoft.com/office/drawing/2014/main" id="{5F82B78D-4516-4259-8700-7B6C47AB59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WAHG AGM 8 May 2024</a:t>
            </a:r>
          </a:p>
        </p:txBody>
      </p:sp>
      <p:sp>
        <p:nvSpPr>
          <p:cNvPr id="6" name="Slide Number Placeholder 5">
            <a:extLst>
              <a:ext uri="{FF2B5EF4-FFF2-40B4-BE49-F238E27FC236}">
                <a16:creationId xmlns:a16="http://schemas.microsoft.com/office/drawing/2014/main" id="{9E2A8E93-D81D-48C1-8522-6D1D9847F6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2B5046-C612-4A21-9B01-3FB5BB84D3EB}" type="slidenum">
              <a:rPr lang="en-GB" smtClean="0"/>
              <a:t>‹#›</a:t>
            </a:fld>
            <a:endParaRPr lang="en-GB"/>
          </a:p>
        </p:txBody>
      </p:sp>
    </p:spTree>
    <p:extLst>
      <p:ext uri="{BB962C8B-B14F-4D97-AF65-F5344CB8AC3E}">
        <p14:creationId xmlns:p14="http://schemas.microsoft.com/office/powerpoint/2010/main" val="3231453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05EA4-C8DD-4273-BB35-F6C589915B3E}"/>
              </a:ext>
            </a:extLst>
          </p:cNvPr>
          <p:cNvSpPr>
            <a:spLocks noGrp="1"/>
          </p:cNvSpPr>
          <p:nvPr>
            <p:ph type="ctrTitle"/>
          </p:nvPr>
        </p:nvSpPr>
        <p:spPr/>
        <p:txBody>
          <a:bodyPr/>
          <a:lstStyle/>
          <a:p>
            <a:r>
              <a:rPr lang="en-GB" b="1" dirty="0"/>
              <a:t>Winchester Art History Group</a:t>
            </a:r>
          </a:p>
        </p:txBody>
      </p:sp>
      <p:sp>
        <p:nvSpPr>
          <p:cNvPr id="3" name="Subtitle 2">
            <a:extLst>
              <a:ext uri="{FF2B5EF4-FFF2-40B4-BE49-F238E27FC236}">
                <a16:creationId xmlns:a16="http://schemas.microsoft.com/office/drawing/2014/main" id="{B00E63D3-E230-4C73-BA36-9B8F6D3E7AED}"/>
              </a:ext>
            </a:extLst>
          </p:cNvPr>
          <p:cNvSpPr>
            <a:spLocks noGrp="1"/>
          </p:cNvSpPr>
          <p:nvPr>
            <p:ph type="subTitle" idx="1"/>
          </p:nvPr>
        </p:nvSpPr>
        <p:spPr/>
        <p:txBody>
          <a:bodyPr>
            <a:normAutofit/>
          </a:bodyPr>
          <a:lstStyle/>
          <a:p>
            <a:r>
              <a:rPr lang="en-GB" sz="4000" b="1" dirty="0"/>
              <a:t>Annual General Meeting </a:t>
            </a:r>
          </a:p>
          <a:p>
            <a:r>
              <a:rPr lang="en-GB" sz="4000" b="1" dirty="0"/>
              <a:t>8 May 2024</a:t>
            </a:r>
          </a:p>
        </p:txBody>
      </p:sp>
      <p:pic>
        <p:nvPicPr>
          <p:cNvPr id="5" name="Picture 4">
            <a:extLst>
              <a:ext uri="{FF2B5EF4-FFF2-40B4-BE49-F238E27FC236}">
                <a16:creationId xmlns:a16="http://schemas.microsoft.com/office/drawing/2014/main" id="{3926E11A-1A4D-4DE8-9E3D-68B487B00E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9486" y="1149259"/>
            <a:ext cx="2290542" cy="763515"/>
          </a:xfrm>
          <a:prstGeom prst="rect">
            <a:avLst/>
          </a:prstGeom>
        </p:spPr>
      </p:pic>
    </p:spTree>
    <p:extLst>
      <p:ext uri="{BB962C8B-B14F-4D97-AF65-F5344CB8AC3E}">
        <p14:creationId xmlns:p14="http://schemas.microsoft.com/office/powerpoint/2010/main" val="254265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DA56E-78F8-4A47-A0C5-9598D4BA4715}"/>
              </a:ext>
            </a:extLst>
          </p:cNvPr>
          <p:cNvSpPr>
            <a:spLocks noGrp="1"/>
          </p:cNvSpPr>
          <p:nvPr>
            <p:ph type="title"/>
          </p:nvPr>
        </p:nvSpPr>
        <p:spPr/>
        <p:txBody>
          <a:bodyPr/>
          <a:lstStyle/>
          <a:p>
            <a:pPr algn="ctr"/>
            <a:r>
              <a:rPr lang="en-GB" b="1" dirty="0"/>
              <a:t>2023 Programme:  Jan - Jun</a:t>
            </a:r>
          </a:p>
        </p:txBody>
      </p:sp>
      <p:sp>
        <p:nvSpPr>
          <p:cNvPr id="3" name="Content Placeholder 2">
            <a:extLst>
              <a:ext uri="{FF2B5EF4-FFF2-40B4-BE49-F238E27FC236}">
                <a16:creationId xmlns:a16="http://schemas.microsoft.com/office/drawing/2014/main" id="{D917A1A3-D9D3-46D0-8D1B-2C4A5D3F6D10}"/>
              </a:ext>
            </a:extLst>
          </p:cNvPr>
          <p:cNvSpPr>
            <a:spLocks noGrp="1"/>
          </p:cNvSpPr>
          <p:nvPr>
            <p:ph idx="1"/>
          </p:nvPr>
        </p:nvSpPr>
        <p:spPr/>
        <p:txBody>
          <a:bodyPr>
            <a:normAutofit/>
          </a:bodyPr>
          <a:lstStyle/>
          <a:p>
            <a:endParaRPr lang="en-GB" dirty="0"/>
          </a:p>
          <a:p>
            <a:r>
              <a:rPr lang="en-GB" dirty="0"/>
              <a:t>We organised one overseas trip to Copenhagen in May.</a:t>
            </a:r>
          </a:p>
          <a:p>
            <a:r>
              <a:rPr lang="en-GB" dirty="0"/>
              <a:t>The trip was very successful and enjoyed by those attending but there was a risk that it would not take place as a result of the low level of interest</a:t>
            </a:r>
          </a:p>
          <a:p>
            <a:r>
              <a:rPr lang="en-GB" dirty="0"/>
              <a:t>The earlier relatively enthusiastic response to trips and visits to local and distant art venues has waned in the post-Covid world. </a:t>
            </a:r>
          </a:p>
          <a:p>
            <a:pPr marL="0" indent="0">
              <a:buNone/>
            </a:pPr>
            <a:endParaRPr lang="en-GB" dirty="0"/>
          </a:p>
          <a:p>
            <a:pPr marL="457200" lvl="1" indent="0">
              <a:buNone/>
            </a:pPr>
            <a:r>
              <a:rPr lang="en-GB" dirty="0"/>
              <a:t>.</a:t>
            </a:r>
          </a:p>
          <a:p>
            <a:pPr lvl="1"/>
            <a:endParaRPr lang="en-GB" dirty="0"/>
          </a:p>
        </p:txBody>
      </p:sp>
      <p:sp>
        <p:nvSpPr>
          <p:cNvPr id="4" name="Footer Placeholder 3">
            <a:extLst>
              <a:ext uri="{FF2B5EF4-FFF2-40B4-BE49-F238E27FC236}">
                <a16:creationId xmlns:a16="http://schemas.microsoft.com/office/drawing/2014/main" id="{0E3325B1-75CA-4DD5-B47E-DA5AA1124D68}"/>
              </a:ext>
            </a:extLst>
          </p:cNvPr>
          <p:cNvSpPr>
            <a:spLocks noGrp="1"/>
          </p:cNvSpPr>
          <p:nvPr>
            <p:ph type="ftr" sz="quarter" idx="11"/>
          </p:nvPr>
        </p:nvSpPr>
        <p:spPr/>
        <p:txBody>
          <a:bodyPr/>
          <a:lstStyle/>
          <a:p>
            <a:r>
              <a:rPr lang="en-GB"/>
              <a:t>WAHG AGM 8 May 2024</a:t>
            </a:r>
          </a:p>
        </p:txBody>
      </p:sp>
      <p:sp>
        <p:nvSpPr>
          <p:cNvPr id="5" name="Slide Number Placeholder 4">
            <a:extLst>
              <a:ext uri="{FF2B5EF4-FFF2-40B4-BE49-F238E27FC236}">
                <a16:creationId xmlns:a16="http://schemas.microsoft.com/office/drawing/2014/main" id="{7E15984F-89AF-4A63-A381-3F5EAD3A4BF2}"/>
              </a:ext>
            </a:extLst>
          </p:cNvPr>
          <p:cNvSpPr>
            <a:spLocks noGrp="1"/>
          </p:cNvSpPr>
          <p:nvPr>
            <p:ph type="sldNum" sz="quarter" idx="12"/>
          </p:nvPr>
        </p:nvSpPr>
        <p:spPr/>
        <p:txBody>
          <a:bodyPr/>
          <a:lstStyle/>
          <a:p>
            <a:fld id="{AA2B5046-C612-4A21-9B01-3FB5BB84D3EB}" type="slidenum">
              <a:rPr lang="en-GB" smtClean="0"/>
              <a:pPr/>
              <a:t>10</a:t>
            </a:fld>
            <a:endParaRPr lang="en-GB"/>
          </a:p>
        </p:txBody>
      </p:sp>
    </p:spTree>
    <p:extLst>
      <p:ext uri="{BB962C8B-B14F-4D97-AF65-F5344CB8AC3E}">
        <p14:creationId xmlns:p14="http://schemas.microsoft.com/office/powerpoint/2010/main" val="463997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3137A-CE47-44F5-BD9A-2EEBB7417445}"/>
              </a:ext>
            </a:extLst>
          </p:cNvPr>
          <p:cNvSpPr>
            <a:spLocks noGrp="1"/>
          </p:cNvSpPr>
          <p:nvPr>
            <p:ph type="title"/>
          </p:nvPr>
        </p:nvSpPr>
        <p:spPr/>
        <p:txBody>
          <a:bodyPr/>
          <a:lstStyle/>
          <a:p>
            <a:pPr algn="ctr"/>
            <a:r>
              <a:rPr lang="en-GB" b="1" dirty="0"/>
              <a:t>2023 Programme   Sep - Dec</a:t>
            </a:r>
          </a:p>
        </p:txBody>
      </p:sp>
      <p:sp>
        <p:nvSpPr>
          <p:cNvPr id="3" name="Content Placeholder 2">
            <a:extLst>
              <a:ext uri="{FF2B5EF4-FFF2-40B4-BE49-F238E27FC236}">
                <a16:creationId xmlns:a16="http://schemas.microsoft.com/office/drawing/2014/main" id="{2A385368-884A-422F-98C1-F6B858C577E7}"/>
              </a:ext>
            </a:extLst>
          </p:cNvPr>
          <p:cNvSpPr>
            <a:spLocks noGrp="1"/>
          </p:cNvSpPr>
          <p:nvPr>
            <p:ph idx="1"/>
          </p:nvPr>
        </p:nvSpPr>
        <p:spPr/>
        <p:txBody>
          <a:bodyPr>
            <a:normAutofit/>
          </a:bodyPr>
          <a:lstStyle/>
          <a:p>
            <a:r>
              <a:rPr lang="en-GB" dirty="0"/>
              <a:t>All seminars were presented at The ARC </a:t>
            </a:r>
          </a:p>
          <a:p>
            <a:r>
              <a:rPr lang="en-GB" dirty="0"/>
              <a:t>Theme: </a:t>
            </a:r>
            <a:r>
              <a:rPr lang="en-GB" i="1" dirty="0"/>
              <a:t>Muses</a:t>
            </a:r>
          </a:p>
          <a:p>
            <a:pPr marL="0" indent="0">
              <a:buNone/>
            </a:pPr>
            <a:endParaRPr lang="en-GB" i="1" dirty="0"/>
          </a:p>
          <a:p>
            <a:pPr lvl="1"/>
            <a:r>
              <a:rPr lang="en-GB" i="1" dirty="0"/>
              <a:t>The Muses – Their Demise and Resurrection – </a:t>
            </a:r>
            <a:r>
              <a:rPr lang="en-GB" dirty="0"/>
              <a:t>Ruth Millington:  CANCELLED</a:t>
            </a:r>
          </a:p>
          <a:p>
            <a:pPr lvl="1"/>
            <a:r>
              <a:rPr lang="en-GB" i="1" dirty="0"/>
              <a:t>Camille Claudel and Rodin – </a:t>
            </a:r>
            <a:r>
              <a:rPr lang="en-GB" dirty="0"/>
              <a:t>Emma Stirrup</a:t>
            </a:r>
          </a:p>
          <a:p>
            <a:pPr lvl="1"/>
            <a:r>
              <a:rPr lang="en-GB" i="1" dirty="0"/>
              <a:t>Suzanne Valadon– </a:t>
            </a:r>
            <a:r>
              <a:rPr lang="en-GB" dirty="0"/>
              <a:t>Catherine Hewitt</a:t>
            </a:r>
          </a:p>
          <a:p>
            <a:pPr lvl="1"/>
            <a:r>
              <a:rPr lang="en-GB" i="1" dirty="0"/>
              <a:t>Celia Paul – </a:t>
            </a:r>
            <a:r>
              <a:rPr lang="en-GB" dirty="0"/>
              <a:t>Rosemary Waugh</a:t>
            </a:r>
          </a:p>
          <a:p>
            <a:pPr lvl="1"/>
            <a:r>
              <a:rPr lang="en-GB" i="1" dirty="0"/>
              <a:t>Women Abstract Painters – </a:t>
            </a:r>
            <a:r>
              <a:rPr lang="en-GB" dirty="0"/>
              <a:t>Barry </a:t>
            </a:r>
            <a:r>
              <a:rPr lang="en-GB" dirty="0" err="1"/>
              <a:t>Venning</a:t>
            </a:r>
            <a:endParaRPr lang="en-GB" dirty="0"/>
          </a:p>
          <a:p>
            <a:pPr lvl="1"/>
            <a:r>
              <a:rPr lang="en-GB" i="1" dirty="0"/>
              <a:t>Lee Miller – </a:t>
            </a:r>
            <a:r>
              <a:rPr lang="en-GB" dirty="0"/>
              <a:t>Antony Penrose</a:t>
            </a:r>
          </a:p>
        </p:txBody>
      </p:sp>
      <p:sp>
        <p:nvSpPr>
          <p:cNvPr id="4" name="Footer Placeholder 3">
            <a:extLst>
              <a:ext uri="{FF2B5EF4-FFF2-40B4-BE49-F238E27FC236}">
                <a16:creationId xmlns:a16="http://schemas.microsoft.com/office/drawing/2014/main" id="{A27E717C-F480-4F2E-8549-3A0BE7991DBF}"/>
              </a:ext>
            </a:extLst>
          </p:cNvPr>
          <p:cNvSpPr>
            <a:spLocks noGrp="1"/>
          </p:cNvSpPr>
          <p:nvPr>
            <p:ph type="ftr" sz="quarter" idx="11"/>
          </p:nvPr>
        </p:nvSpPr>
        <p:spPr/>
        <p:txBody>
          <a:bodyPr/>
          <a:lstStyle/>
          <a:p>
            <a:r>
              <a:rPr lang="en-GB"/>
              <a:t>WAHG AGM 8 May 2024</a:t>
            </a:r>
          </a:p>
        </p:txBody>
      </p:sp>
      <p:sp>
        <p:nvSpPr>
          <p:cNvPr id="5" name="Slide Number Placeholder 4">
            <a:extLst>
              <a:ext uri="{FF2B5EF4-FFF2-40B4-BE49-F238E27FC236}">
                <a16:creationId xmlns:a16="http://schemas.microsoft.com/office/drawing/2014/main" id="{A3CB2F21-F47A-48A8-A164-8D83ACD2AFC8}"/>
              </a:ext>
            </a:extLst>
          </p:cNvPr>
          <p:cNvSpPr>
            <a:spLocks noGrp="1"/>
          </p:cNvSpPr>
          <p:nvPr>
            <p:ph type="sldNum" sz="quarter" idx="12"/>
          </p:nvPr>
        </p:nvSpPr>
        <p:spPr/>
        <p:txBody>
          <a:bodyPr/>
          <a:lstStyle/>
          <a:p>
            <a:fld id="{AA2B5046-C612-4A21-9B01-3FB5BB84D3EB}" type="slidenum">
              <a:rPr lang="en-GB" smtClean="0"/>
              <a:t>11</a:t>
            </a:fld>
            <a:endParaRPr lang="en-GB"/>
          </a:p>
        </p:txBody>
      </p:sp>
    </p:spTree>
    <p:extLst>
      <p:ext uri="{BB962C8B-B14F-4D97-AF65-F5344CB8AC3E}">
        <p14:creationId xmlns:p14="http://schemas.microsoft.com/office/powerpoint/2010/main" val="4287174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61D2F-70CD-4829-8569-87FFB475EE01}"/>
              </a:ext>
            </a:extLst>
          </p:cNvPr>
          <p:cNvSpPr>
            <a:spLocks noGrp="1"/>
          </p:cNvSpPr>
          <p:nvPr>
            <p:ph type="title"/>
          </p:nvPr>
        </p:nvSpPr>
        <p:spPr/>
        <p:txBody>
          <a:bodyPr/>
          <a:lstStyle/>
          <a:p>
            <a:pPr algn="ctr"/>
            <a:r>
              <a:rPr lang="en-GB" b="1" dirty="0"/>
              <a:t>Seminar Cancellations</a:t>
            </a:r>
          </a:p>
        </p:txBody>
      </p:sp>
      <p:sp>
        <p:nvSpPr>
          <p:cNvPr id="3" name="Content Placeholder 2">
            <a:extLst>
              <a:ext uri="{FF2B5EF4-FFF2-40B4-BE49-F238E27FC236}">
                <a16:creationId xmlns:a16="http://schemas.microsoft.com/office/drawing/2014/main" id="{3CDA0E49-2A40-4684-92F8-AA643DF7B7F6}"/>
              </a:ext>
            </a:extLst>
          </p:cNvPr>
          <p:cNvSpPr>
            <a:spLocks noGrp="1"/>
          </p:cNvSpPr>
          <p:nvPr>
            <p:ph idx="1"/>
          </p:nvPr>
        </p:nvSpPr>
        <p:spPr>
          <a:xfrm>
            <a:off x="838200" y="1690688"/>
            <a:ext cx="10515600" cy="4566112"/>
          </a:xfrm>
        </p:spPr>
        <p:txBody>
          <a:bodyPr/>
          <a:lstStyle/>
          <a:p>
            <a:r>
              <a:rPr lang="en-GB" dirty="0"/>
              <a:t>We experienced the unprecedented late cancellation by speakers on three occasions </a:t>
            </a:r>
          </a:p>
          <a:p>
            <a:r>
              <a:rPr lang="en-GB" dirty="0"/>
              <a:t>In one case Hendrika Foster stepped in and delivered a talk on the advertised topic (Ravenna Mosaics) </a:t>
            </a:r>
          </a:p>
          <a:p>
            <a:r>
              <a:rPr lang="en-GB" dirty="0"/>
              <a:t>The other two instances resulted in the complete cancellation of the session and a refund to all who had booked.</a:t>
            </a:r>
          </a:p>
          <a:p>
            <a:r>
              <a:rPr lang="en-GB" dirty="0"/>
              <a:t>Following this experience the committee and Programme Planning Group have defined a process for back-filling a scheduled event with the cooperation of a group of speakers who have agreed to help.</a:t>
            </a:r>
          </a:p>
        </p:txBody>
      </p:sp>
      <p:sp>
        <p:nvSpPr>
          <p:cNvPr id="4" name="Footer Placeholder 3">
            <a:extLst>
              <a:ext uri="{FF2B5EF4-FFF2-40B4-BE49-F238E27FC236}">
                <a16:creationId xmlns:a16="http://schemas.microsoft.com/office/drawing/2014/main" id="{7272F470-83CB-4462-8005-3DDCF671988B}"/>
              </a:ext>
            </a:extLst>
          </p:cNvPr>
          <p:cNvSpPr>
            <a:spLocks noGrp="1"/>
          </p:cNvSpPr>
          <p:nvPr>
            <p:ph type="ftr" sz="quarter" idx="11"/>
          </p:nvPr>
        </p:nvSpPr>
        <p:spPr/>
        <p:txBody>
          <a:bodyPr/>
          <a:lstStyle/>
          <a:p>
            <a:r>
              <a:rPr lang="en-GB"/>
              <a:t>WAHG AGM 8 May 2024</a:t>
            </a:r>
          </a:p>
        </p:txBody>
      </p:sp>
      <p:sp>
        <p:nvSpPr>
          <p:cNvPr id="5" name="Slide Number Placeholder 4">
            <a:extLst>
              <a:ext uri="{FF2B5EF4-FFF2-40B4-BE49-F238E27FC236}">
                <a16:creationId xmlns:a16="http://schemas.microsoft.com/office/drawing/2014/main" id="{08C7015B-4015-4102-A552-BD3C7ABEDAAB}"/>
              </a:ext>
            </a:extLst>
          </p:cNvPr>
          <p:cNvSpPr>
            <a:spLocks noGrp="1"/>
          </p:cNvSpPr>
          <p:nvPr>
            <p:ph type="sldNum" sz="quarter" idx="12"/>
          </p:nvPr>
        </p:nvSpPr>
        <p:spPr/>
        <p:txBody>
          <a:bodyPr/>
          <a:lstStyle/>
          <a:p>
            <a:fld id="{AA2B5046-C612-4A21-9B01-3FB5BB84D3EB}" type="slidenum">
              <a:rPr lang="en-GB" smtClean="0"/>
              <a:t>12</a:t>
            </a:fld>
            <a:endParaRPr lang="en-GB"/>
          </a:p>
        </p:txBody>
      </p:sp>
    </p:spTree>
    <p:extLst>
      <p:ext uri="{BB962C8B-B14F-4D97-AF65-F5344CB8AC3E}">
        <p14:creationId xmlns:p14="http://schemas.microsoft.com/office/powerpoint/2010/main" val="1962633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5EFE0-8CBF-4A0C-B8DE-0EB850418167}"/>
              </a:ext>
            </a:extLst>
          </p:cNvPr>
          <p:cNvSpPr>
            <a:spLocks noGrp="1"/>
          </p:cNvSpPr>
          <p:nvPr>
            <p:ph type="title"/>
          </p:nvPr>
        </p:nvSpPr>
        <p:spPr>
          <a:xfrm>
            <a:off x="845400" y="365125"/>
            <a:ext cx="10515600" cy="1325563"/>
          </a:xfrm>
        </p:spPr>
        <p:txBody>
          <a:bodyPr/>
          <a:lstStyle/>
          <a:p>
            <a:pPr algn="ctr"/>
            <a:r>
              <a:rPr lang="en-GB" b="1" dirty="0"/>
              <a:t>Membership Numbers</a:t>
            </a:r>
          </a:p>
        </p:txBody>
      </p:sp>
      <p:sp>
        <p:nvSpPr>
          <p:cNvPr id="3" name="Content Placeholder 2">
            <a:extLst>
              <a:ext uri="{FF2B5EF4-FFF2-40B4-BE49-F238E27FC236}">
                <a16:creationId xmlns:a16="http://schemas.microsoft.com/office/drawing/2014/main" id="{5CBE1B2A-76D5-40EF-AD54-C2EC1FA86C2B}"/>
              </a:ext>
            </a:extLst>
          </p:cNvPr>
          <p:cNvSpPr>
            <a:spLocks noGrp="1"/>
          </p:cNvSpPr>
          <p:nvPr>
            <p:ph idx="1"/>
          </p:nvPr>
        </p:nvSpPr>
        <p:spPr/>
        <p:txBody>
          <a:bodyPr/>
          <a:lstStyle/>
          <a:p>
            <a:r>
              <a:rPr lang="en-GB" dirty="0"/>
              <a:t>Start of 2023</a:t>
            </a:r>
          </a:p>
          <a:p>
            <a:pPr lvl="1"/>
            <a:r>
              <a:rPr lang="en-GB" dirty="0"/>
              <a:t>116 members</a:t>
            </a:r>
          </a:p>
          <a:p>
            <a:pPr lvl="1"/>
            <a:r>
              <a:rPr lang="en-GB" dirty="0"/>
              <a:t>48 on waiting list</a:t>
            </a:r>
          </a:p>
          <a:p>
            <a:r>
              <a:rPr lang="en-GB" dirty="0"/>
              <a:t>As a result of the renewal process 13 members resigned and were replaced from the waiting list</a:t>
            </a:r>
          </a:p>
          <a:p>
            <a:r>
              <a:rPr lang="en-GB" dirty="0"/>
              <a:t>July 2023</a:t>
            </a:r>
          </a:p>
          <a:p>
            <a:pPr lvl="1"/>
            <a:r>
              <a:rPr lang="en-GB" dirty="0"/>
              <a:t>116 members</a:t>
            </a:r>
          </a:p>
          <a:p>
            <a:pPr lvl="1"/>
            <a:r>
              <a:rPr lang="en-GB" dirty="0"/>
              <a:t>25 on waiting list</a:t>
            </a:r>
          </a:p>
        </p:txBody>
      </p:sp>
      <p:sp>
        <p:nvSpPr>
          <p:cNvPr id="4" name="Footer Placeholder 3">
            <a:extLst>
              <a:ext uri="{FF2B5EF4-FFF2-40B4-BE49-F238E27FC236}">
                <a16:creationId xmlns:a16="http://schemas.microsoft.com/office/drawing/2014/main" id="{15F4E486-EFE0-40EE-9101-A7DCE342C114}"/>
              </a:ext>
            </a:extLst>
          </p:cNvPr>
          <p:cNvSpPr>
            <a:spLocks noGrp="1"/>
          </p:cNvSpPr>
          <p:nvPr>
            <p:ph type="ftr" sz="quarter" idx="11"/>
          </p:nvPr>
        </p:nvSpPr>
        <p:spPr/>
        <p:txBody>
          <a:bodyPr/>
          <a:lstStyle/>
          <a:p>
            <a:r>
              <a:rPr lang="en-GB"/>
              <a:t>WAHG AGM 8 May 2024</a:t>
            </a:r>
          </a:p>
        </p:txBody>
      </p:sp>
      <p:sp>
        <p:nvSpPr>
          <p:cNvPr id="5" name="Slide Number Placeholder 4">
            <a:extLst>
              <a:ext uri="{FF2B5EF4-FFF2-40B4-BE49-F238E27FC236}">
                <a16:creationId xmlns:a16="http://schemas.microsoft.com/office/drawing/2014/main" id="{EB8F2AE6-B8B2-4663-88AF-0DBAA1DCC679}"/>
              </a:ext>
            </a:extLst>
          </p:cNvPr>
          <p:cNvSpPr>
            <a:spLocks noGrp="1"/>
          </p:cNvSpPr>
          <p:nvPr>
            <p:ph type="sldNum" sz="quarter" idx="12"/>
          </p:nvPr>
        </p:nvSpPr>
        <p:spPr/>
        <p:txBody>
          <a:bodyPr/>
          <a:lstStyle/>
          <a:p>
            <a:fld id="{AA2B5046-C612-4A21-9B01-3FB5BB84D3EB}" type="slidenum">
              <a:rPr lang="en-GB" smtClean="0"/>
              <a:t>13</a:t>
            </a:fld>
            <a:endParaRPr lang="en-GB"/>
          </a:p>
        </p:txBody>
      </p:sp>
    </p:spTree>
    <p:extLst>
      <p:ext uri="{BB962C8B-B14F-4D97-AF65-F5344CB8AC3E}">
        <p14:creationId xmlns:p14="http://schemas.microsoft.com/office/powerpoint/2010/main" val="1850488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3ADBA-3DBA-F4C6-FF07-4920EE336648}"/>
              </a:ext>
            </a:extLst>
          </p:cNvPr>
          <p:cNvSpPr>
            <a:spLocks noGrp="1"/>
          </p:cNvSpPr>
          <p:nvPr>
            <p:ph type="title"/>
          </p:nvPr>
        </p:nvSpPr>
        <p:spPr/>
        <p:txBody>
          <a:bodyPr/>
          <a:lstStyle/>
          <a:p>
            <a:pPr algn="ctr"/>
            <a:r>
              <a:rPr lang="en-GB" b="1" dirty="0"/>
              <a:t>Proposal to increase Membership Fee</a:t>
            </a:r>
            <a:endParaRPr lang="en-GB" dirty="0"/>
          </a:p>
        </p:txBody>
      </p:sp>
      <p:sp>
        <p:nvSpPr>
          <p:cNvPr id="3" name="Content Placeholder 2">
            <a:extLst>
              <a:ext uri="{FF2B5EF4-FFF2-40B4-BE49-F238E27FC236}">
                <a16:creationId xmlns:a16="http://schemas.microsoft.com/office/drawing/2014/main" id="{2459E822-373E-18E9-363D-686B1B5EC090}"/>
              </a:ext>
            </a:extLst>
          </p:cNvPr>
          <p:cNvSpPr>
            <a:spLocks noGrp="1"/>
          </p:cNvSpPr>
          <p:nvPr>
            <p:ph idx="1"/>
          </p:nvPr>
        </p:nvSpPr>
        <p:spPr/>
        <p:txBody>
          <a:bodyPr/>
          <a:lstStyle/>
          <a:p>
            <a:endParaRPr lang="en-GB" dirty="0"/>
          </a:p>
          <a:p>
            <a:r>
              <a:rPr lang="en-GB" dirty="0"/>
              <a:t>It is proposed that:</a:t>
            </a:r>
          </a:p>
          <a:p>
            <a:r>
              <a:rPr lang="en-GB" b="1" i="1" dirty="0">
                <a:effectLst/>
                <a:latin typeface="Calibri" panose="020F0502020204030204" pitchFamily="34" charset="0"/>
                <a:ea typeface="Calibri" panose="020F0502020204030204" pitchFamily="34" charset="0"/>
                <a:cs typeface="Times New Roman" panose="02020603050405020304" pitchFamily="18" charset="0"/>
              </a:rPr>
              <a:t>The Annual Membership Fee for the Winchester Art History Group will increase to £30.00 commencing with the membership year 1 July 2025 – 30 June 2026 and continuing in subsequent years</a:t>
            </a:r>
            <a:r>
              <a:rPr lang="en-GB" dirty="0">
                <a:effectLst/>
                <a:latin typeface="Calibri" panose="020F0502020204030204" pitchFamily="34" charset="0"/>
                <a:ea typeface="Calibri" panose="020F0502020204030204" pitchFamily="34" charset="0"/>
                <a:cs typeface="Times New Roman" panose="02020603050405020304" pitchFamily="18" charset="0"/>
              </a:rPr>
              <a:t>. </a:t>
            </a:r>
          </a:p>
          <a:p>
            <a:r>
              <a:rPr lang="en-GB" dirty="0">
                <a:latin typeface="Calibri" panose="020F0502020204030204" pitchFamily="34" charset="0"/>
                <a:ea typeface="Calibri" panose="020F0502020204030204" pitchFamily="34" charset="0"/>
                <a:cs typeface="Times New Roman" panose="02020603050405020304" pitchFamily="18" charset="0"/>
              </a:rPr>
              <a:t>Do you support this proposal?</a:t>
            </a:r>
          </a:p>
          <a:p>
            <a:r>
              <a:rPr lang="en-GB" dirty="0">
                <a:effectLst/>
                <a:latin typeface="Calibri" panose="020F0502020204030204" pitchFamily="34" charset="0"/>
                <a:ea typeface="Calibri" panose="020F0502020204030204" pitchFamily="34" charset="0"/>
                <a:cs typeface="Times New Roman" panose="02020603050405020304" pitchFamily="18" charset="0"/>
              </a:rPr>
              <a:t>Please do not vote in person if you have already voted online.</a:t>
            </a:r>
          </a:p>
          <a:p>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AA63479C-B632-3795-DC15-3BE6CCFFA9B7}"/>
              </a:ext>
            </a:extLst>
          </p:cNvPr>
          <p:cNvSpPr>
            <a:spLocks noGrp="1"/>
          </p:cNvSpPr>
          <p:nvPr>
            <p:ph type="ftr" sz="quarter" idx="11"/>
          </p:nvPr>
        </p:nvSpPr>
        <p:spPr/>
        <p:txBody>
          <a:bodyPr/>
          <a:lstStyle/>
          <a:p>
            <a:r>
              <a:rPr lang="en-GB"/>
              <a:t>WAHG AGM 8 May 2024</a:t>
            </a:r>
          </a:p>
        </p:txBody>
      </p:sp>
      <p:sp>
        <p:nvSpPr>
          <p:cNvPr id="5" name="Slide Number Placeholder 4">
            <a:extLst>
              <a:ext uri="{FF2B5EF4-FFF2-40B4-BE49-F238E27FC236}">
                <a16:creationId xmlns:a16="http://schemas.microsoft.com/office/drawing/2014/main" id="{EC549F53-2CB9-551A-FD9C-4571BF2C6DDE}"/>
              </a:ext>
            </a:extLst>
          </p:cNvPr>
          <p:cNvSpPr>
            <a:spLocks noGrp="1"/>
          </p:cNvSpPr>
          <p:nvPr>
            <p:ph type="sldNum" sz="quarter" idx="12"/>
          </p:nvPr>
        </p:nvSpPr>
        <p:spPr/>
        <p:txBody>
          <a:bodyPr/>
          <a:lstStyle/>
          <a:p>
            <a:fld id="{AA2B5046-C612-4A21-9B01-3FB5BB84D3EB}" type="slidenum">
              <a:rPr lang="en-GB" smtClean="0"/>
              <a:t>14</a:t>
            </a:fld>
            <a:endParaRPr lang="en-GB"/>
          </a:p>
        </p:txBody>
      </p:sp>
    </p:spTree>
    <p:extLst>
      <p:ext uri="{BB962C8B-B14F-4D97-AF65-F5344CB8AC3E}">
        <p14:creationId xmlns:p14="http://schemas.microsoft.com/office/powerpoint/2010/main" val="2190887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46D67-FD09-4733-A394-BA546AD48CDA}"/>
              </a:ext>
            </a:extLst>
          </p:cNvPr>
          <p:cNvSpPr>
            <a:spLocks noGrp="1"/>
          </p:cNvSpPr>
          <p:nvPr>
            <p:ph type="title"/>
          </p:nvPr>
        </p:nvSpPr>
        <p:spPr/>
        <p:txBody>
          <a:bodyPr/>
          <a:lstStyle/>
          <a:p>
            <a:pPr algn="ctr"/>
            <a:r>
              <a:rPr lang="en-GB" b="1" dirty="0"/>
              <a:t>Committee Membership</a:t>
            </a:r>
          </a:p>
        </p:txBody>
      </p:sp>
      <p:sp>
        <p:nvSpPr>
          <p:cNvPr id="7" name="Content Placeholder 6">
            <a:extLst>
              <a:ext uri="{FF2B5EF4-FFF2-40B4-BE49-F238E27FC236}">
                <a16:creationId xmlns:a16="http://schemas.microsoft.com/office/drawing/2014/main" id="{F2152FFF-6E66-4882-80A2-9DBA0AD32207}"/>
              </a:ext>
            </a:extLst>
          </p:cNvPr>
          <p:cNvSpPr>
            <a:spLocks noGrp="1"/>
          </p:cNvSpPr>
          <p:nvPr>
            <p:ph idx="1"/>
          </p:nvPr>
        </p:nvSpPr>
        <p:spPr/>
        <p:txBody>
          <a:bodyPr/>
          <a:lstStyle/>
          <a:p>
            <a:r>
              <a:rPr lang="en-GB" dirty="0"/>
              <a:t>Christine Clarke-Smith has completed nine years of committee membership and is retiring.  After her initial six-year membership Christine volunteered to continue in the absence of candidates.</a:t>
            </a:r>
          </a:p>
          <a:p>
            <a:r>
              <a:rPr lang="en-GB" dirty="0"/>
              <a:t>Rodger Hake has completed six years of membership and is retiring.</a:t>
            </a:r>
          </a:p>
          <a:p>
            <a:r>
              <a:rPr lang="en-GB" dirty="0"/>
              <a:t>Anne </a:t>
            </a:r>
            <a:r>
              <a:rPr lang="en-GB" dirty="0" err="1"/>
              <a:t>Oestmann</a:t>
            </a:r>
            <a:r>
              <a:rPr lang="en-GB" dirty="0"/>
              <a:t> has volunteered to join the committee: proposer - Richard Sutton, seconder – Margaret Munroe </a:t>
            </a:r>
          </a:p>
          <a:p>
            <a:r>
              <a:rPr lang="en-GB" dirty="0"/>
              <a:t>There are no other candidates so Anne </a:t>
            </a:r>
            <a:r>
              <a:rPr lang="en-GB" dirty="0" err="1"/>
              <a:t>Oestmann</a:t>
            </a:r>
            <a:r>
              <a:rPr lang="en-GB" dirty="0"/>
              <a:t> is appointed to the Management Committee.</a:t>
            </a:r>
          </a:p>
        </p:txBody>
      </p:sp>
      <p:sp>
        <p:nvSpPr>
          <p:cNvPr id="5" name="Footer Placeholder 4">
            <a:extLst>
              <a:ext uri="{FF2B5EF4-FFF2-40B4-BE49-F238E27FC236}">
                <a16:creationId xmlns:a16="http://schemas.microsoft.com/office/drawing/2014/main" id="{C9441D44-7DBD-4C9E-BAD9-BDD0E5CD5ECA}"/>
              </a:ext>
            </a:extLst>
          </p:cNvPr>
          <p:cNvSpPr>
            <a:spLocks noGrp="1"/>
          </p:cNvSpPr>
          <p:nvPr>
            <p:ph type="ftr" sz="quarter" idx="11"/>
          </p:nvPr>
        </p:nvSpPr>
        <p:spPr/>
        <p:txBody>
          <a:bodyPr/>
          <a:lstStyle/>
          <a:p>
            <a:r>
              <a:rPr lang="en-GB"/>
              <a:t>WAHG AGM 8 May 2024</a:t>
            </a:r>
            <a:endParaRPr lang="en-GB" dirty="0"/>
          </a:p>
        </p:txBody>
      </p:sp>
      <p:sp>
        <p:nvSpPr>
          <p:cNvPr id="6" name="Slide Number Placeholder 5">
            <a:extLst>
              <a:ext uri="{FF2B5EF4-FFF2-40B4-BE49-F238E27FC236}">
                <a16:creationId xmlns:a16="http://schemas.microsoft.com/office/drawing/2014/main" id="{55B06D53-9AE0-44B8-A6EC-9AA2BAE029F7}"/>
              </a:ext>
            </a:extLst>
          </p:cNvPr>
          <p:cNvSpPr>
            <a:spLocks noGrp="1"/>
          </p:cNvSpPr>
          <p:nvPr>
            <p:ph type="sldNum" sz="quarter" idx="12"/>
          </p:nvPr>
        </p:nvSpPr>
        <p:spPr/>
        <p:txBody>
          <a:bodyPr/>
          <a:lstStyle/>
          <a:p>
            <a:fld id="{AA2B5046-C612-4A21-9B01-3FB5BB84D3EB}" type="slidenum">
              <a:rPr lang="en-GB" smtClean="0"/>
              <a:t>15</a:t>
            </a:fld>
            <a:endParaRPr lang="en-GB"/>
          </a:p>
        </p:txBody>
      </p:sp>
    </p:spTree>
    <p:extLst>
      <p:ext uri="{BB962C8B-B14F-4D97-AF65-F5344CB8AC3E}">
        <p14:creationId xmlns:p14="http://schemas.microsoft.com/office/powerpoint/2010/main" val="317476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85BCF-6B5F-4DD8-84A2-DBB586F7A0DA}"/>
              </a:ext>
            </a:extLst>
          </p:cNvPr>
          <p:cNvSpPr>
            <a:spLocks noGrp="1"/>
          </p:cNvSpPr>
          <p:nvPr>
            <p:ph type="title"/>
          </p:nvPr>
        </p:nvSpPr>
        <p:spPr/>
        <p:txBody>
          <a:bodyPr/>
          <a:lstStyle/>
          <a:p>
            <a:pPr algn="ctr"/>
            <a:r>
              <a:rPr lang="en-GB" b="1" dirty="0"/>
              <a:t>Active Volunteers during 2023</a:t>
            </a:r>
          </a:p>
        </p:txBody>
      </p:sp>
      <p:sp>
        <p:nvSpPr>
          <p:cNvPr id="8" name="Content Placeholder 7">
            <a:extLst>
              <a:ext uri="{FF2B5EF4-FFF2-40B4-BE49-F238E27FC236}">
                <a16:creationId xmlns:a16="http://schemas.microsoft.com/office/drawing/2014/main" id="{8BD309CE-3BD0-46A0-AC61-B7DDCD44D247}"/>
              </a:ext>
            </a:extLst>
          </p:cNvPr>
          <p:cNvSpPr>
            <a:spLocks noGrp="1"/>
          </p:cNvSpPr>
          <p:nvPr>
            <p:ph sz="half" idx="1"/>
          </p:nvPr>
        </p:nvSpPr>
        <p:spPr/>
        <p:txBody>
          <a:bodyPr>
            <a:normAutofit/>
          </a:bodyPr>
          <a:lstStyle/>
          <a:p>
            <a:r>
              <a:rPr lang="en-GB" dirty="0"/>
              <a:t>June Brooks - Website</a:t>
            </a:r>
          </a:p>
          <a:p>
            <a:r>
              <a:rPr lang="en-GB" dirty="0"/>
              <a:t>Catherine Campbell – PPG</a:t>
            </a:r>
          </a:p>
          <a:p>
            <a:r>
              <a:rPr lang="en-GB" dirty="0"/>
              <a:t>Christine Clarke-Smith – MC</a:t>
            </a:r>
          </a:p>
          <a:p>
            <a:r>
              <a:rPr lang="en-GB" dirty="0"/>
              <a:t>Rodger Hake – MC</a:t>
            </a:r>
          </a:p>
          <a:p>
            <a:r>
              <a:rPr lang="en-GB" dirty="0"/>
              <a:t>John Harding – PPG</a:t>
            </a:r>
          </a:p>
          <a:p>
            <a:r>
              <a:rPr lang="en-GB" dirty="0"/>
              <a:t>Sian Morphet – PPG</a:t>
            </a:r>
          </a:p>
          <a:p>
            <a:r>
              <a:rPr lang="en-GB" dirty="0"/>
              <a:t>Margaret Munro - MC</a:t>
            </a:r>
          </a:p>
          <a:p>
            <a:pPr marL="0" indent="0">
              <a:buNone/>
            </a:pPr>
            <a:endParaRPr lang="en-GB" sz="2000" dirty="0"/>
          </a:p>
          <a:p>
            <a:endParaRPr lang="en-GB" dirty="0"/>
          </a:p>
        </p:txBody>
      </p:sp>
      <p:sp>
        <p:nvSpPr>
          <p:cNvPr id="9" name="Content Placeholder 8">
            <a:extLst>
              <a:ext uri="{FF2B5EF4-FFF2-40B4-BE49-F238E27FC236}">
                <a16:creationId xmlns:a16="http://schemas.microsoft.com/office/drawing/2014/main" id="{41834971-FAC9-4A53-8720-765E0A4C33D8}"/>
              </a:ext>
            </a:extLst>
          </p:cNvPr>
          <p:cNvSpPr>
            <a:spLocks noGrp="1"/>
          </p:cNvSpPr>
          <p:nvPr>
            <p:ph sz="half" idx="2"/>
          </p:nvPr>
        </p:nvSpPr>
        <p:spPr/>
        <p:txBody>
          <a:bodyPr>
            <a:normAutofit/>
          </a:bodyPr>
          <a:lstStyle/>
          <a:p>
            <a:r>
              <a:rPr lang="en-GB" dirty="0"/>
              <a:t>Carol Orchard – meeting secy</a:t>
            </a:r>
          </a:p>
          <a:p>
            <a:r>
              <a:rPr lang="en-GB" dirty="0" err="1"/>
              <a:t>Eira</a:t>
            </a:r>
            <a:r>
              <a:rPr lang="en-GB" dirty="0"/>
              <a:t> Parry-Jones – PPG</a:t>
            </a:r>
          </a:p>
          <a:p>
            <a:r>
              <a:rPr lang="en-GB" dirty="0"/>
              <a:t>Felicity Pennycook – MC &amp; PPG</a:t>
            </a:r>
          </a:p>
          <a:p>
            <a:r>
              <a:rPr lang="en-GB" dirty="0"/>
              <a:t>Jane Plummer – MC</a:t>
            </a:r>
          </a:p>
          <a:p>
            <a:r>
              <a:rPr lang="en-GB" dirty="0"/>
              <a:t>Richard Sutton - MC</a:t>
            </a:r>
          </a:p>
          <a:p>
            <a:r>
              <a:rPr lang="en-GB" dirty="0"/>
              <a:t>Katrina Tanner - MC</a:t>
            </a:r>
          </a:p>
          <a:p>
            <a:r>
              <a:rPr lang="en-GB" dirty="0"/>
              <a:t>Beth Taylor – Exhibition List</a:t>
            </a:r>
          </a:p>
          <a:p>
            <a:r>
              <a:rPr lang="en-GB" dirty="0"/>
              <a:t>Evelyn </a:t>
            </a:r>
            <a:r>
              <a:rPr lang="en-GB" dirty="0" err="1"/>
              <a:t>Thurlby</a:t>
            </a:r>
            <a:r>
              <a:rPr lang="en-GB" dirty="0"/>
              <a:t> - MC</a:t>
            </a:r>
          </a:p>
        </p:txBody>
      </p:sp>
      <p:sp>
        <p:nvSpPr>
          <p:cNvPr id="4" name="Footer Placeholder 3">
            <a:extLst>
              <a:ext uri="{FF2B5EF4-FFF2-40B4-BE49-F238E27FC236}">
                <a16:creationId xmlns:a16="http://schemas.microsoft.com/office/drawing/2014/main" id="{541A9C45-54BF-42CD-8AD5-E9635DC68ABA}"/>
              </a:ext>
            </a:extLst>
          </p:cNvPr>
          <p:cNvSpPr>
            <a:spLocks noGrp="1"/>
          </p:cNvSpPr>
          <p:nvPr>
            <p:ph type="ftr" sz="quarter" idx="11"/>
          </p:nvPr>
        </p:nvSpPr>
        <p:spPr/>
        <p:txBody>
          <a:bodyPr/>
          <a:lstStyle/>
          <a:p>
            <a:r>
              <a:rPr lang="en-GB"/>
              <a:t>WAHG AGM 8 May 2024</a:t>
            </a:r>
            <a:endParaRPr lang="en-GB" dirty="0"/>
          </a:p>
        </p:txBody>
      </p:sp>
      <p:sp>
        <p:nvSpPr>
          <p:cNvPr id="5" name="Slide Number Placeholder 4">
            <a:extLst>
              <a:ext uri="{FF2B5EF4-FFF2-40B4-BE49-F238E27FC236}">
                <a16:creationId xmlns:a16="http://schemas.microsoft.com/office/drawing/2014/main" id="{77E533DB-13C9-4378-A768-B42770D9E1D0}"/>
              </a:ext>
            </a:extLst>
          </p:cNvPr>
          <p:cNvSpPr>
            <a:spLocks noGrp="1"/>
          </p:cNvSpPr>
          <p:nvPr>
            <p:ph type="sldNum" sz="quarter" idx="12"/>
          </p:nvPr>
        </p:nvSpPr>
        <p:spPr/>
        <p:txBody>
          <a:bodyPr/>
          <a:lstStyle/>
          <a:p>
            <a:fld id="{AA2B5046-C612-4A21-9B01-3FB5BB84D3EB}" type="slidenum">
              <a:rPr lang="en-GB" smtClean="0"/>
              <a:t>16</a:t>
            </a:fld>
            <a:endParaRPr lang="en-GB"/>
          </a:p>
        </p:txBody>
      </p:sp>
    </p:spTree>
    <p:extLst>
      <p:ext uri="{BB962C8B-B14F-4D97-AF65-F5344CB8AC3E}">
        <p14:creationId xmlns:p14="http://schemas.microsoft.com/office/powerpoint/2010/main" val="28241982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03D05-7561-4A71-849D-6925CFC3F320}"/>
              </a:ext>
            </a:extLst>
          </p:cNvPr>
          <p:cNvSpPr>
            <a:spLocks noGrp="1"/>
          </p:cNvSpPr>
          <p:nvPr>
            <p:ph type="title"/>
          </p:nvPr>
        </p:nvSpPr>
        <p:spPr/>
        <p:txBody>
          <a:bodyPr/>
          <a:lstStyle/>
          <a:p>
            <a:pPr algn="ctr"/>
            <a:r>
              <a:rPr lang="en-GB" b="1" dirty="0"/>
              <a:t>Any Other Business</a:t>
            </a:r>
          </a:p>
        </p:txBody>
      </p:sp>
      <p:sp>
        <p:nvSpPr>
          <p:cNvPr id="3" name="Content Placeholder 2">
            <a:extLst>
              <a:ext uri="{FF2B5EF4-FFF2-40B4-BE49-F238E27FC236}">
                <a16:creationId xmlns:a16="http://schemas.microsoft.com/office/drawing/2014/main" id="{A5539A77-95B3-48C3-8AB9-D3CBBC2E9D02}"/>
              </a:ext>
            </a:extLst>
          </p:cNvPr>
          <p:cNvSpPr>
            <a:spLocks noGrp="1"/>
          </p:cNvSpPr>
          <p:nvPr>
            <p:ph idx="1"/>
          </p:nvPr>
        </p:nvSpPr>
        <p:spPr/>
        <p:txBody>
          <a:bodyPr/>
          <a:lstStyle/>
          <a:p>
            <a:r>
              <a:rPr lang="en-GB" dirty="0"/>
              <a:t>No items were notified in advance.</a:t>
            </a:r>
          </a:p>
        </p:txBody>
      </p:sp>
      <p:sp>
        <p:nvSpPr>
          <p:cNvPr id="4" name="Footer Placeholder 3">
            <a:extLst>
              <a:ext uri="{FF2B5EF4-FFF2-40B4-BE49-F238E27FC236}">
                <a16:creationId xmlns:a16="http://schemas.microsoft.com/office/drawing/2014/main" id="{AA4C122E-E79B-4AE2-8002-FA94B6CE2AF5}"/>
              </a:ext>
            </a:extLst>
          </p:cNvPr>
          <p:cNvSpPr>
            <a:spLocks noGrp="1"/>
          </p:cNvSpPr>
          <p:nvPr>
            <p:ph type="ftr" sz="quarter" idx="11"/>
          </p:nvPr>
        </p:nvSpPr>
        <p:spPr/>
        <p:txBody>
          <a:bodyPr/>
          <a:lstStyle/>
          <a:p>
            <a:r>
              <a:rPr lang="en-GB"/>
              <a:t>WAHG AGM 8 May 2024</a:t>
            </a:r>
          </a:p>
        </p:txBody>
      </p:sp>
      <p:sp>
        <p:nvSpPr>
          <p:cNvPr id="5" name="Slide Number Placeholder 4">
            <a:extLst>
              <a:ext uri="{FF2B5EF4-FFF2-40B4-BE49-F238E27FC236}">
                <a16:creationId xmlns:a16="http://schemas.microsoft.com/office/drawing/2014/main" id="{AD1F8EF7-5F4D-4A3E-93EE-1AA51D4ADE63}"/>
              </a:ext>
            </a:extLst>
          </p:cNvPr>
          <p:cNvSpPr>
            <a:spLocks noGrp="1"/>
          </p:cNvSpPr>
          <p:nvPr>
            <p:ph type="sldNum" sz="quarter" idx="12"/>
          </p:nvPr>
        </p:nvSpPr>
        <p:spPr/>
        <p:txBody>
          <a:bodyPr/>
          <a:lstStyle/>
          <a:p>
            <a:fld id="{AA2B5046-C612-4A21-9B01-3FB5BB84D3EB}" type="slidenum">
              <a:rPr lang="en-GB" smtClean="0"/>
              <a:t>17</a:t>
            </a:fld>
            <a:endParaRPr lang="en-GB"/>
          </a:p>
        </p:txBody>
      </p:sp>
    </p:spTree>
    <p:extLst>
      <p:ext uri="{BB962C8B-B14F-4D97-AF65-F5344CB8AC3E}">
        <p14:creationId xmlns:p14="http://schemas.microsoft.com/office/powerpoint/2010/main" val="1786115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825C3-BCAB-45BF-9E60-B1086D3A2354}"/>
              </a:ext>
            </a:extLst>
          </p:cNvPr>
          <p:cNvSpPr>
            <a:spLocks noGrp="1"/>
          </p:cNvSpPr>
          <p:nvPr>
            <p:ph type="title"/>
          </p:nvPr>
        </p:nvSpPr>
        <p:spPr/>
        <p:txBody>
          <a:bodyPr/>
          <a:lstStyle/>
          <a:p>
            <a:pPr algn="ctr"/>
            <a:r>
              <a:rPr lang="en-GB" b="1" dirty="0"/>
              <a:t>Agenda</a:t>
            </a:r>
          </a:p>
        </p:txBody>
      </p:sp>
      <p:sp>
        <p:nvSpPr>
          <p:cNvPr id="6" name="Content Placeholder 5">
            <a:extLst>
              <a:ext uri="{FF2B5EF4-FFF2-40B4-BE49-F238E27FC236}">
                <a16:creationId xmlns:a16="http://schemas.microsoft.com/office/drawing/2014/main" id="{C15FD717-DE29-4724-BD88-8C5A0A691084}"/>
              </a:ext>
            </a:extLst>
          </p:cNvPr>
          <p:cNvSpPr>
            <a:spLocks noGrp="1"/>
          </p:cNvSpPr>
          <p:nvPr>
            <p:ph idx="1"/>
          </p:nvPr>
        </p:nvSpPr>
        <p:spPr/>
        <p:txBody>
          <a:bodyPr/>
          <a:lstStyle/>
          <a:p>
            <a:r>
              <a:rPr lang="en-GB" dirty="0"/>
              <a:t>Apologies for absence</a:t>
            </a:r>
          </a:p>
          <a:p>
            <a:r>
              <a:rPr lang="en-GB" dirty="0"/>
              <a:t>Approval of Minutes for 3 May 2023 AGM </a:t>
            </a:r>
          </a:p>
          <a:p>
            <a:r>
              <a:rPr lang="en-GB" dirty="0"/>
              <a:t>Treasurer’s Report</a:t>
            </a:r>
          </a:p>
          <a:p>
            <a:r>
              <a:rPr lang="en-GB" dirty="0"/>
              <a:t>Chair’s Report</a:t>
            </a:r>
          </a:p>
          <a:p>
            <a:r>
              <a:rPr lang="en-GB" dirty="0"/>
              <a:t>Membership Numbers</a:t>
            </a:r>
          </a:p>
          <a:p>
            <a:r>
              <a:rPr lang="en-GB" dirty="0"/>
              <a:t>Proposal to increase Membership Fee</a:t>
            </a:r>
          </a:p>
          <a:p>
            <a:r>
              <a:rPr lang="en-GB" dirty="0"/>
              <a:t>Committee &amp; Programme Planning Group Membership</a:t>
            </a:r>
          </a:p>
          <a:p>
            <a:r>
              <a:rPr lang="en-GB" dirty="0"/>
              <a:t>Any Other Business</a:t>
            </a:r>
          </a:p>
        </p:txBody>
      </p:sp>
      <p:sp>
        <p:nvSpPr>
          <p:cNvPr id="3" name="Footer Placeholder 2">
            <a:extLst>
              <a:ext uri="{FF2B5EF4-FFF2-40B4-BE49-F238E27FC236}">
                <a16:creationId xmlns:a16="http://schemas.microsoft.com/office/drawing/2014/main" id="{0601CF7C-E476-4594-84FD-B81AF57E9BF0}"/>
              </a:ext>
            </a:extLst>
          </p:cNvPr>
          <p:cNvSpPr>
            <a:spLocks noGrp="1"/>
          </p:cNvSpPr>
          <p:nvPr>
            <p:ph type="ftr" sz="quarter" idx="11"/>
          </p:nvPr>
        </p:nvSpPr>
        <p:spPr/>
        <p:txBody>
          <a:bodyPr/>
          <a:lstStyle/>
          <a:p>
            <a:r>
              <a:rPr lang="en-GB"/>
              <a:t>WAHG AGM 8 May 2024</a:t>
            </a:r>
          </a:p>
        </p:txBody>
      </p:sp>
      <p:sp>
        <p:nvSpPr>
          <p:cNvPr id="4" name="Slide Number Placeholder 3">
            <a:extLst>
              <a:ext uri="{FF2B5EF4-FFF2-40B4-BE49-F238E27FC236}">
                <a16:creationId xmlns:a16="http://schemas.microsoft.com/office/drawing/2014/main" id="{B7B2E7AA-2791-48D5-AC99-BD2640D25640}"/>
              </a:ext>
            </a:extLst>
          </p:cNvPr>
          <p:cNvSpPr>
            <a:spLocks noGrp="1"/>
          </p:cNvSpPr>
          <p:nvPr>
            <p:ph type="sldNum" sz="quarter" idx="12"/>
          </p:nvPr>
        </p:nvSpPr>
        <p:spPr/>
        <p:txBody>
          <a:bodyPr/>
          <a:lstStyle/>
          <a:p>
            <a:fld id="{AA2B5046-C612-4A21-9B01-3FB5BB84D3EB}" type="slidenum">
              <a:rPr lang="en-GB" smtClean="0"/>
              <a:t>2</a:t>
            </a:fld>
            <a:endParaRPr lang="en-GB"/>
          </a:p>
        </p:txBody>
      </p:sp>
    </p:spTree>
    <p:extLst>
      <p:ext uri="{BB962C8B-B14F-4D97-AF65-F5344CB8AC3E}">
        <p14:creationId xmlns:p14="http://schemas.microsoft.com/office/powerpoint/2010/main" val="1897112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0BFD2-85EA-7A6C-A681-AA5C18E71DD4}"/>
              </a:ext>
            </a:extLst>
          </p:cNvPr>
          <p:cNvSpPr>
            <a:spLocks noGrp="1"/>
          </p:cNvSpPr>
          <p:nvPr>
            <p:ph type="title"/>
          </p:nvPr>
        </p:nvSpPr>
        <p:spPr>
          <a:xfrm>
            <a:off x="838200" y="328839"/>
            <a:ext cx="10515600" cy="635961"/>
          </a:xfrm>
        </p:spPr>
        <p:txBody>
          <a:bodyPr>
            <a:normAutofit fontScale="90000"/>
          </a:bodyPr>
          <a:lstStyle/>
          <a:p>
            <a:pPr algn="ctr"/>
            <a:r>
              <a:rPr lang="en-GB" b="1" dirty="0"/>
              <a:t>Financial Report - Year Ending 31 Dec 2023</a:t>
            </a:r>
          </a:p>
        </p:txBody>
      </p:sp>
      <p:sp>
        <p:nvSpPr>
          <p:cNvPr id="4" name="Footer Placeholder 3">
            <a:extLst>
              <a:ext uri="{FF2B5EF4-FFF2-40B4-BE49-F238E27FC236}">
                <a16:creationId xmlns:a16="http://schemas.microsoft.com/office/drawing/2014/main" id="{12454F50-7C79-FF6B-A66F-54139B93E28C}"/>
              </a:ext>
            </a:extLst>
          </p:cNvPr>
          <p:cNvSpPr>
            <a:spLocks noGrp="1"/>
          </p:cNvSpPr>
          <p:nvPr>
            <p:ph type="ftr" sz="quarter" idx="11"/>
          </p:nvPr>
        </p:nvSpPr>
        <p:spPr/>
        <p:txBody>
          <a:bodyPr/>
          <a:lstStyle/>
          <a:p>
            <a:r>
              <a:rPr lang="en-GB"/>
              <a:t>WAHG AGM 8 May 2024</a:t>
            </a:r>
          </a:p>
        </p:txBody>
      </p:sp>
      <p:sp>
        <p:nvSpPr>
          <p:cNvPr id="5" name="Slide Number Placeholder 4">
            <a:extLst>
              <a:ext uri="{FF2B5EF4-FFF2-40B4-BE49-F238E27FC236}">
                <a16:creationId xmlns:a16="http://schemas.microsoft.com/office/drawing/2014/main" id="{82974188-0662-D993-0ADE-C592C5B837AC}"/>
              </a:ext>
            </a:extLst>
          </p:cNvPr>
          <p:cNvSpPr>
            <a:spLocks noGrp="1"/>
          </p:cNvSpPr>
          <p:nvPr>
            <p:ph type="sldNum" sz="quarter" idx="12"/>
          </p:nvPr>
        </p:nvSpPr>
        <p:spPr/>
        <p:txBody>
          <a:bodyPr/>
          <a:lstStyle/>
          <a:p>
            <a:fld id="{AA2B5046-C612-4A21-9B01-3FB5BB84D3EB}" type="slidenum">
              <a:rPr lang="en-GB" smtClean="0"/>
              <a:t>3</a:t>
            </a:fld>
            <a:endParaRPr lang="en-GB"/>
          </a:p>
        </p:txBody>
      </p:sp>
      <p:graphicFrame>
        <p:nvGraphicFramePr>
          <p:cNvPr id="3" name="Object 2">
            <a:extLst>
              <a:ext uri="{FF2B5EF4-FFF2-40B4-BE49-F238E27FC236}">
                <a16:creationId xmlns:a16="http://schemas.microsoft.com/office/drawing/2014/main" id="{0FEF9D8A-1211-631E-CE7E-A60DAFDE2090}"/>
              </a:ext>
            </a:extLst>
          </p:cNvPr>
          <p:cNvGraphicFramePr>
            <a:graphicFrameLocks noChangeAspect="1"/>
          </p:cNvGraphicFramePr>
          <p:nvPr>
            <p:extLst>
              <p:ext uri="{D42A27DB-BD31-4B8C-83A1-F6EECF244321}">
                <p14:modId xmlns:p14="http://schemas.microsoft.com/office/powerpoint/2010/main" val="308507667"/>
              </p:ext>
            </p:extLst>
          </p:nvPr>
        </p:nvGraphicFramePr>
        <p:xfrm>
          <a:off x="1836000" y="1224000"/>
          <a:ext cx="8474400" cy="4989600"/>
        </p:xfrm>
        <a:graphic>
          <a:graphicData uri="http://schemas.openxmlformats.org/presentationml/2006/ole">
            <mc:AlternateContent xmlns:mc="http://schemas.openxmlformats.org/markup-compatibility/2006">
              <mc:Choice xmlns:v="urn:schemas-microsoft-com:vml" Requires="v">
                <p:oleObj name="Worksheet" r:id="rId3" imgW="5357774" imgH="3086036" progId="Excel.Sheet.12">
                  <p:embed/>
                </p:oleObj>
              </mc:Choice>
              <mc:Fallback>
                <p:oleObj name="Worksheet" r:id="rId3" imgW="5357774" imgH="3086036" progId="Excel.Sheet.12">
                  <p:embed/>
                  <p:pic>
                    <p:nvPicPr>
                      <p:cNvPr id="3" name="Object 2">
                        <a:extLst>
                          <a:ext uri="{FF2B5EF4-FFF2-40B4-BE49-F238E27FC236}">
                            <a16:creationId xmlns:a16="http://schemas.microsoft.com/office/drawing/2014/main" id="{0FEF9D8A-1211-631E-CE7E-A60DAFDE2090}"/>
                          </a:ext>
                        </a:extLst>
                      </p:cNvPr>
                      <p:cNvPicPr/>
                      <p:nvPr/>
                    </p:nvPicPr>
                    <p:blipFill>
                      <a:blip r:embed="rId4"/>
                      <a:stretch>
                        <a:fillRect/>
                      </a:stretch>
                    </p:blipFill>
                    <p:spPr>
                      <a:xfrm>
                        <a:off x="1836000" y="1224000"/>
                        <a:ext cx="8474400" cy="4989600"/>
                      </a:xfrm>
                      <a:prstGeom prst="rect">
                        <a:avLst/>
                      </a:prstGeom>
                    </p:spPr>
                  </p:pic>
                </p:oleObj>
              </mc:Fallback>
            </mc:AlternateContent>
          </a:graphicData>
        </a:graphic>
      </p:graphicFrame>
    </p:spTree>
    <p:extLst>
      <p:ext uri="{BB962C8B-B14F-4D97-AF65-F5344CB8AC3E}">
        <p14:creationId xmlns:p14="http://schemas.microsoft.com/office/powerpoint/2010/main" val="740331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0BFD2-85EA-7A6C-A681-AA5C18E71DD4}"/>
              </a:ext>
            </a:extLst>
          </p:cNvPr>
          <p:cNvSpPr>
            <a:spLocks noGrp="1"/>
          </p:cNvSpPr>
          <p:nvPr>
            <p:ph type="title"/>
          </p:nvPr>
        </p:nvSpPr>
        <p:spPr>
          <a:xfrm>
            <a:off x="925285" y="408667"/>
            <a:ext cx="10515600" cy="773025"/>
          </a:xfrm>
        </p:spPr>
        <p:txBody>
          <a:bodyPr>
            <a:normAutofit/>
          </a:bodyPr>
          <a:lstStyle/>
          <a:p>
            <a:pPr algn="ctr"/>
            <a:r>
              <a:rPr lang="en-GB" b="1" dirty="0"/>
              <a:t>Financial Report - Year Ending 31 Dec 2023</a:t>
            </a:r>
          </a:p>
        </p:txBody>
      </p:sp>
      <p:sp>
        <p:nvSpPr>
          <p:cNvPr id="4" name="Footer Placeholder 3">
            <a:extLst>
              <a:ext uri="{FF2B5EF4-FFF2-40B4-BE49-F238E27FC236}">
                <a16:creationId xmlns:a16="http://schemas.microsoft.com/office/drawing/2014/main" id="{12454F50-7C79-FF6B-A66F-54139B93E28C}"/>
              </a:ext>
            </a:extLst>
          </p:cNvPr>
          <p:cNvSpPr>
            <a:spLocks noGrp="1"/>
          </p:cNvSpPr>
          <p:nvPr>
            <p:ph type="ftr" sz="quarter" idx="11"/>
          </p:nvPr>
        </p:nvSpPr>
        <p:spPr/>
        <p:txBody>
          <a:bodyPr/>
          <a:lstStyle/>
          <a:p>
            <a:r>
              <a:rPr lang="en-GB"/>
              <a:t>WAHG AGM 8 May 2024</a:t>
            </a:r>
          </a:p>
        </p:txBody>
      </p:sp>
      <p:sp>
        <p:nvSpPr>
          <p:cNvPr id="3" name="Slide Number Placeholder 2">
            <a:extLst>
              <a:ext uri="{FF2B5EF4-FFF2-40B4-BE49-F238E27FC236}">
                <a16:creationId xmlns:a16="http://schemas.microsoft.com/office/drawing/2014/main" id="{D8556CF0-5F1A-FC5C-C877-0A7EB5FFB64E}"/>
              </a:ext>
            </a:extLst>
          </p:cNvPr>
          <p:cNvSpPr>
            <a:spLocks noGrp="1"/>
          </p:cNvSpPr>
          <p:nvPr>
            <p:ph type="sldNum" sz="quarter" idx="12"/>
          </p:nvPr>
        </p:nvSpPr>
        <p:spPr/>
        <p:txBody>
          <a:bodyPr/>
          <a:lstStyle/>
          <a:p>
            <a:fld id="{AA2B5046-C612-4A21-9B01-3FB5BB84D3EB}" type="slidenum">
              <a:rPr lang="en-GB" smtClean="0"/>
              <a:t>4</a:t>
            </a:fld>
            <a:endParaRPr lang="en-GB"/>
          </a:p>
        </p:txBody>
      </p:sp>
      <p:graphicFrame>
        <p:nvGraphicFramePr>
          <p:cNvPr id="7" name="Object 6">
            <a:extLst>
              <a:ext uri="{FF2B5EF4-FFF2-40B4-BE49-F238E27FC236}">
                <a16:creationId xmlns:a16="http://schemas.microsoft.com/office/drawing/2014/main" id="{9C78F45F-14F9-AC60-648F-B5C976DE2761}"/>
              </a:ext>
            </a:extLst>
          </p:cNvPr>
          <p:cNvGraphicFramePr>
            <a:graphicFrameLocks noChangeAspect="1"/>
          </p:cNvGraphicFramePr>
          <p:nvPr>
            <p:extLst>
              <p:ext uri="{D42A27DB-BD31-4B8C-83A1-F6EECF244321}">
                <p14:modId xmlns:p14="http://schemas.microsoft.com/office/powerpoint/2010/main" val="2412134001"/>
              </p:ext>
            </p:extLst>
          </p:nvPr>
        </p:nvGraphicFramePr>
        <p:xfrm>
          <a:off x="925286" y="1303200"/>
          <a:ext cx="10299514" cy="4766400"/>
        </p:xfrm>
        <a:graphic>
          <a:graphicData uri="http://schemas.openxmlformats.org/presentationml/2006/ole">
            <mc:AlternateContent xmlns:mc="http://schemas.openxmlformats.org/markup-compatibility/2006">
              <mc:Choice xmlns:v="urn:schemas-microsoft-com:vml" Requires="v">
                <p:oleObj name="Worksheet" r:id="rId3" imgW="5357774" imgH="2752777" progId="Excel.Sheet.12">
                  <p:embed/>
                </p:oleObj>
              </mc:Choice>
              <mc:Fallback>
                <p:oleObj name="Worksheet" r:id="rId3" imgW="5357774" imgH="2752777" progId="Excel.Sheet.12">
                  <p:embed/>
                  <p:pic>
                    <p:nvPicPr>
                      <p:cNvPr id="7" name="Object 6">
                        <a:extLst>
                          <a:ext uri="{FF2B5EF4-FFF2-40B4-BE49-F238E27FC236}">
                            <a16:creationId xmlns:a16="http://schemas.microsoft.com/office/drawing/2014/main" id="{9C78F45F-14F9-AC60-648F-B5C976DE2761}"/>
                          </a:ext>
                        </a:extLst>
                      </p:cNvPr>
                      <p:cNvPicPr/>
                      <p:nvPr/>
                    </p:nvPicPr>
                    <p:blipFill>
                      <a:blip r:embed="rId4"/>
                      <a:stretch>
                        <a:fillRect/>
                      </a:stretch>
                    </p:blipFill>
                    <p:spPr>
                      <a:xfrm>
                        <a:off x="925286" y="1303200"/>
                        <a:ext cx="10299514" cy="4766400"/>
                      </a:xfrm>
                      <a:prstGeom prst="rect">
                        <a:avLst/>
                      </a:prstGeom>
                    </p:spPr>
                  </p:pic>
                </p:oleObj>
              </mc:Fallback>
            </mc:AlternateContent>
          </a:graphicData>
        </a:graphic>
      </p:graphicFrame>
    </p:spTree>
    <p:extLst>
      <p:ext uri="{BB962C8B-B14F-4D97-AF65-F5344CB8AC3E}">
        <p14:creationId xmlns:p14="http://schemas.microsoft.com/office/powerpoint/2010/main" val="2056221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0BFD2-85EA-7A6C-A681-AA5C18E71DD4}"/>
              </a:ext>
            </a:extLst>
          </p:cNvPr>
          <p:cNvSpPr>
            <a:spLocks noGrp="1"/>
          </p:cNvSpPr>
          <p:nvPr>
            <p:ph type="title"/>
          </p:nvPr>
        </p:nvSpPr>
        <p:spPr>
          <a:xfrm>
            <a:off x="838200" y="328839"/>
            <a:ext cx="10515600" cy="823161"/>
          </a:xfrm>
        </p:spPr>
        <p:txBody>
          <a:bodyPr/>
          <a:lstStyle/>
          <a:p>
            <a:pPr algn="ctr"/>
            <a:r>
              <a:rPr lang="en-GB" b="1" dirty="0"/>
              <a:t>Financial Report - Year Ending 31 Dec 2023</a:t>
            </a:r>
          </a:p>
        </p:txBody>
      </p:sp>
      <p:sp>
        <p:nvSpPr>
          <p:cNvPr id="4" name="Footer Placeholder 3">
            <a:extLst>
              <a:ext uri="{FF2B5EF4-FFF2-40B4-BE49-F238E27FC236}">
                <a16:creationId xmlns:a16="http://schemas.microsoft.com/office/drawing/2014/main" id="{12454F50-7C79-FF6B-A66F-54139B93E28C}"/>
              </a:ext>
            </a:extLst>
          </p:cNvPr>
          <p:cNvSpPr>
            <a:spLocks noGrp="1"/>
          </p:cNvSpPr>
          <p:nvPr>
            <p:ph type="ftr" sz="quarter" idx="11"/>
          </p:nvPr>
        </p:nvSpPr>
        <p:spPr/>
        <p:txBody>
          <a:bodyPr/>
          <a:lstStyle/>
          <a:p>
            <a:r>
              <a:rPr lang="en-GB"/>
              <a:t>WAHG AGM 8 May 2024</a:t>
            </a:r>
          </a:p>
        </p:txBody>
      </p:sp>
      <p:sp>
        <p:nvSpPr>
          <p:cNvPr id="5" name="Slide Number Placeholder 4">
            <a:extLst>
              <a:ext uri="{FF2B5EF4-FFF2-40B4-BE49-F238E27FC236}">
                <a16:creationId xmlns:a16="http://schemas.microsoft.com/office/drawing/2014/main" id="{82974188-0662-D993-0ADE-C592C5B837AC}"/>
              </a:ext>
            </a:extLst>
          </p:cNvPr>
          <p:cNvSpPr>
            <a:spLocks noGrp="1"/>
          </p:cNvSpPr>
          <p:nvPr>
            <p:ph type="sldNum" sz="quarter" idx="12"/>
          </p:nvPr>
        </p:nvSpPr>
        <p:spPr/>
        <p:txBody>
          <a:bodyPr/>
          <a:lstStyle/>
          <a:p>
            <a:fld id="{AA2B5046-C612-4A21-9B01-3FB5BB84D3EB}" type="slidenum">
              <a:rPr lang="en-GB" smtClean="0"/>
              <a:t>5</a:t>
            </a:fld>
            <a:endParaRPr lang="en-GB"/>
          </a:p>
        </p:txBody>
      </p:sp>
      <p:graphicFrame>
        <p:nvGraphicFramePr>
          <p:cNvPr id="6" name="Object 5">
            <a:extLst>
              <a:ext uri="{FF2B5EF4-FFF2-40B4-BE49-F238E27FC236}">
                <a16:creationId xmlns:a16="http://schemas.microsoft.com/office/drawing/2014/main" id="{3AE8CB5E-C6E0-5394-D551-3227F7BEE5E2}"/>
              </a:ext>
            </a:extLst>
          </p:cNvPr>
          <p:cNvGraphicFramePr>
            <a:graphicFrameLocks noChangeAspect="1"/>
          </p:cNvGraphicFramePr>
          <p:nvPr>
            <p:extLst>
              <p:ext uri="{D42A27DB-BD31-4B8C-83A1-F6EECF244321}">
                <p14:modId xmlns:p14="http://schemas.microsoft.com/office/powerpoint/2010/main" val="3211330114"/>
              </p:ext>
            </p:extLst>
          </p:nvPr>
        </p:nvGraphicFramePr>
        <p:xfrm>
          <a:off x="590400" y="1317600"/>
          <a:ext cx="11124000" cy="4924799"/>
        </p:xfrm>
        <a:graphic>
          <a:graphicData uri="http://schemas.openxmlformats.org/presentationml/2006/ole">
            <mc:AlternateContent xmlns:mc="http://schemas.openxmlformats.org/markup-compatibility/2006">
              <mc:Choice xmlns:v="urn:schemas-microsoft-com:vml" Requires="v">
                <p:oleObj name="Worksheet" r:id="rId3" imgW="7948446" imgH="3205165" progId="Excel.Sheet.12">
                  <p:embed/>
                </p:oleObj>
              </mc:Choice>
              <mc:Fallback>
                <p:oleObj name="Worksheet" r:id="rId3" imgW="7948446" imgH="3205165" progId="Excel.Sheet.12">
                  <p:embed/>
                  <p:pic>
                    <p:nvPicPr>
                      <p:cNvPr id="6" name="Object 5">
                        <a:extLst>
                          <a:ext uri="{FF2B5EF4-FFF2-40B4-BE49-F238E27FC236}">
                            <a16:creationId xmlns:a16="http://schemas.microsoft.com/office/drawing/2014/main" id="{3AE8CB5E-C6E0-5394-D551-3227F7BEE5E2}"/>
                          </a:ext>
                        </a:extLst>
                      </p:cNvPr>
                      <p:cNvPicPr/>
                      <p:nvPr/>
                    </p:nvPicPr>
                    <p:blipFill>
                      <a:blip r:embed="rId4"/>
                      <a:stretch>
                        <a:fillRect/>
                      </a:stretch>
                    </p:blipFill>
                    <p:spPr>
                      <a:xfrm>
                        <a:off x="590400" y="1317600"/>
                        <a:ext cx="11124000" cy="4924799"/>
                      </a:xfrm>
                      <a:prstGeom prst="rect">
                        <a:avLst/>
                      </a:prstGeom>
                    </p:spPr>
                  </p:pic>
                </p:oleObj>
              </mc:Fallback>
            </mc:AlternateContent>
          </a:graphicData>
        </a:graphic>
      </p:graphicFrame>
    </p:spTree>
    <p:extLst>
      <p:ext uri="{BB962C8B-B14F-4D97-AF65-F5344CB8AC3E}">
        <p14:creationId xmlns:p14="http://schemas.microsoft.com/office/powerpoint/2010/main" val="319002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DC6DB-CB82-F84F-DA83-FE5ED53BC341}"/>
              </a:ext>
            </a:extLst>
          </p:cNvPr>
          <p:cNvSpPr>
            <a:spLocks noGrp="1"/>
          </p:cNvSpPr>
          <p:nvPr>
            <p:ph type="title"/>
          </p:nvPr>
        </p:nvSpPr>
        <p:spPr>
          <a:xfrm>
            <a:off x="1349298" y="320676"/>
            <a:ext cx="10004502" cy="727540"/>
          </a:xfrm>
        </p:spPr>
        <p:txBody>
          <a:bodyPr/>
          <a:lstStyle/>
          <a:p>
            <a:pPr algn="ctr"/>
            <a:r>
              <a:rPr lang="en-GB" b="1" dirty="0"/>
              <a:t>Fee Increases – Case for Action</a:t>
            </a:r>
          </a:p>
        </p:txBody>
      </p:sp>
      <p:sp>
        <p:nvSpPr>
          <p:cNvPr id="3" name="Content Placeholder 2">
            <a:extLst>
              <a:ext uri="{FF2B5EF4-FFF2-40B4-BE49-F238E27FC236}">
                <a16:creationId xmlns:a16="http://schemas.microsoft.com/office/drawing/2014/main" id="{D498B921-7809-DB4A-36FD-0BB9A86BA010}"/>
              </a:ext>
            </a:extLst>
          </p:cNvPr>
          <p:cNvSpPr>
            <a:spLocks noGrp="1"/>
          </p:cNvSpPr>
          <p:nvPr>
            <p:ph idx="1"/>
          </p:nvPr>
        </p:nvSpPr>
        <p:spPr>
          <a:xfrm>
            <a:off x="838200" y="1370497"/>
            <a:ext cx="10515600" cy="4351338"/>
          </a:xfrm>
        </p:spPr>
        <p:txBody>
          <a:bodyPr>
            <a:noAutofit/>
          </a:bodyPr>
          <a:lstStyle/>
          <a:p>
            <a:pPr marL="0" indent="0">
              <a:buNone/>
            </a:pPr>
            <a:r>
              <a:rPr lang="en-GB" b="1" dirty="0"/>
              <a:t>Seminar Fee: Increase from £10 to £15</a:t>
            </a:r>
          </a:p>
          <a:p>
            <a:endParaRPr lang="en-GB" dirty="0"/>
          </a:p>
          <a:p>
            <a:r>
              <a:rPr lang="en-GB" dirty="0"/>
              <a:t>Large deficit in 2023. Currently significant losses on each seminar</a:t>
            </a:r>
          </a:p>
          <a:p>
            <a:r>
              <a:rPr lang="en-GB" dirty="0"/>
              <a:t>Considerable increases in costs during high inflation period</a:t>
            </a:r>
          </a:p>
          <a:p>
            <a:r>
              <a:rPr lang="en-GB" dirty="0"/>
              <a:t>Increases in venue hire, technician costs, speaker fees and publishing</a:t>
            </a:r>
          </a:p>
          <a:p>
            <a:r>
              <a:rPr lang="en-GB" dirty="0"/>
              <a:t>Catering costs particularly increased now ARC requires use of            in-house caterers</a:t>
            </a:r>
          </a:p>
          <a:p>
            <a:r>
              <a:rPr lang="en-GB" dirty="0"/>
              <a:t>Increased fee commences September 2024 with autumn programme </a:t>
            </a:r>
          </a:p>
        </p:txBody>
      </p:sp>
      <p:sp>
        <p:nvSpPr>
          <p:cNvPr id="4" name="Footer Placeholder 3">
            <a:extLst>
              <a:ext uri="{FF2B5EF4-FFF2-40B4-BE49-F238E27FC236}">
                <a16:creationId xmlns:a16="http://schemas.microsoft.com/office/drawing/2014/main" id="{80771FB0-5AE1-F02B-4B9B-B5A2AB599AAD}"/>
              </a:ext>
            </a:extLst>
          </p:cNvPr>
          <p:cNvSpPr>
            <a:spLocks noGrp="1"/>
          </p:cNvSpPr>
          <p:nvPr>
            <p:ph type="ftr" sz="quarter" idx="11"/>
          </p:nvPr>
        </p:nvSpPr>
        <p:spPr/>
        <p:txBody>
          <a:bodyPr/>
          <a:lstStyle/>
          <a:p>
            <a:r>
              <a:rPr lang="en-GB" dirty="0"/>
              <a:t>WAHG AGM 8 May 2024</a:t>
            </a:r>
          </a:p>
        </p:txBody>
      </p:sp>
      <p:sp>
        <p:nvSpPr>
          <p:cNvPr id="5" name="Slide Number Placeholder 4">
            <a:extLst>
              <a:ext uri="{FF2B5EF4-FFF2-40B4-BE49-F238E27FC236}">
                <a16:creationId xmlns:a16="http://schemas.microsoft.com/office/drawing/2014/main" id="{A1E5E94D-2503-6A3C-36D4-630C465ECD90}"/>
              </a:ext>
            </a:extLst>
          </p:cNvPr>
          <p:cNvSpPr>
            <a:spLocks noGrp="1"/>
          </p:cNvSpPr>
          <p:nvPr>
            <p:ph type="sldNum" sz="quarter" idx="12"/>
          </p:nvPr>
        </p:nvSpPr>
        <p:spPr/>
        <p:txBody>
          <a:bodyPr/>
          <a:lstStyle/>
          <a:p>
            <a:fld id="{AA2B5046-C612-4A21-9B01-3FB5BB84D3EB}" type="slidenum">
              <a:rPr lang="en-GB" smtClean="0"/>
              <a:t>6</a:t>
            </a:fld>
            <a:endParaRPr lang="en-GB"/>
          </a:p>
        </p:txBody>
      </p:sp>
    </p:spTree>
    <p:extLst>
      <p:ext uri="{BB962C8B-B14F-4D97-AF65-F5344CB8AC3E}">
        <p14:creationId xmlns:p14="http://schemas.microsoft.com/office/powerpoint/2010/main" val="2657372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1DE2C-7347-0560-00D3-1455834E8F98}"/>
              </a:ext>
            </a:extLst>
          </p:cNvPr>
          <p:cNvSpPr>
            <a:spLocks noGrp="1"/>
          </p:cNvSpPr>
          <p:nvPr>
            <p:ph type="title"/>
          </p:nvPr>
        </p:nvSpPr>
        <p:spPr/>
        <p:txBody>
          <a:bodyPr/>
          <a:lstStyle/>
          <a:p>
            <a:pPr algn="ctr"/>
            <a:r>
              <a:rPr lang="en-GB" b="1" dirty="0"/>
              <a:t>Fee Increases – Case for Action</a:t>
            </a:r>
          </a:p>
        </p:txBody>
      </p:sp>
      <p:sp>
        <p:nvSpPr>
          <p:cNvPr id="3" name="Content Placeholder 2">
            <a:extLst>
              <a:ext uri="{FF2B5EF4-FFF2-40B4-BE49-F238E27FC236}">
                <a16:creationId xmlns:a16="http://schemas.microsoft.com/office/drawing/2014/main" id="{BA2411AC-4A74-58AF-EDB3-61FF2266AC67}"/>
              </a:ext>
            </a:extLst>
          </p:cNvPr>
          <p:cNvSpPr>
            <a:spLocks noGrp="1"/>
          </p:cNvSpPr>
          <p:nvPr>
            <p:ph idx="1"/>
          </p:nvPr>
        </p:nvSpPr>
        <p:spPr/>
        <p:txBody>
          <a:bodyPr>
            <a:normAutofit lnSpcReduction="10000"/>
          </a:bodyPr>
          <a:lstStyle/>
          <a:p>
            <a:pPr marL="0" indent="0">
              <a:buNone/>
            </a:pPr>
            <a:r>
              <a:rPr lang="en-GB" sz="2400" b="1" dirty="0"/>
              <a:t>Membership Fee: Proposed increase from £20 to £30</a:t>
            </a:r>
          </a:p>
          <a:p>
            <a:pPr marL="0" indent="0">
              <a:buNone/>
            </a:pPr>
            <a:endParaRPr lang="en-GB" sz="2400" b="1" dirty="0"/>
          </a:p>
          <a:p>
            <a:r>
              <a:rPr lang="en-GB" sz="2400" dirty="0"/>
              <a:t>2023 membership fee income currently in balance with admin/other costs</a:t>
            </a:r>
          </a:p>
          <a:p>
            <a:r>
              <a:rPr lang="en-GB" sz="2400" dirty="0"/>
              <a:t>Costs include IT systems, programme publishing, insurance, AGM/Xmas party</a:t>
            </a:r>
          </a:p>
          <a:p>
            <a:r>
              <a:rPr lang="en-GB" sz="2400" dirty="0"/>
              <a:t>All these costs continue to increase in 2024 with inflation still relatively high</a:t>
            </a:r>
          </a:p>
          <a:p>
            <a:r>
              <a:rPr lang="en-GB" sz="2400" dirty="0"/>
              <a:t>The proposed increase will not take place until July 2025</a:t>
            </a:r>
          </a:p>
          <a:p>
            <a:r>
              <a:rPr lang="en-GB" sz="2400" dirty="0"/>
              <a:t>Membership fees unchanged for 9 years, and seminar fees even longer</a:t>
            </a:r>
            <a:endParaRPr lang="en-GB" sz="2400" b="1" dirty="0"/>
          </a:p>
          <a:p>
            <a:r>
              <a:rPr lang="en-GB" sz="2400" dirty="0"/>
              <a:t>Increased revenues from both membership and seminar fees needed now to address significant deficit being experienced</a:t>
            </a:r>
          </a:p>
          <a:p>
            <a:pPr marL="0" indent="0">
              <a:buNone/>
            </a:pPr>
            <a:r>
              <a:rPr lang="en-GB" sz="2400" dirty="0"/>
              <a:t> </a:t>
            </a:r>
          </a:p>
        </p:txBody>
      </p:sp>
      <p:sp>
        <p:nvSpPr>
          <p:cNvPr id="4" name="Footer Placeholder 3">
            <a:extLst>
              <a:ext uri="{FF2B5EF4-FFF2-40B4-BE49-F238E27FC236}">
                <a16:creationId xmlns:a16="http://schemas.microsoft.com/office/drawing/2014/main" id="{C669BA48-44A4-AD7C-45D4-284FC04C42E0}"/>
              </a:ext>
            </a:extLst>
          </p:cNvPr>
          <p:cNvSpPr>
            <a:spLocks noGrp="1"/>
          </p:cNvSpPr>
          <p:nvPr>
            <p:ph type="ftr" sz="quarter" idx="11"/>
          </p:nvPr>
        </p:nvSpPr>
        <p:spPr/>
        <p:txBody>
          <a:bodyPr/>
          <a:lstStyle/>
          <a:p>
            <a:r>
              <a:rPr lang="en-GB"/>
              <a:t>WAHG AGM 8 May 2024</a:t>
            </a:r>
          </a:p>
        </p:txBody>
      </p:sp>
      <p:sp>
        <p:nvSpPr>
          <p:cNvPr id="5" name="Slide Number Placeholder 4">
            <a:extLst>
              <a:ext uri="{FF2B5EF4-FFF2-40B4-BE49-F238E27FC236}">
                <a16:creationId xmlns:a16="http://schemas.microsoft.com/office/drawing/2014/main" id="{9FBCC6E3-2DBB-ADF0-5940-B6A2DC971C2E}"/>
              </a:ext>
            </a:extLst>
          </p:cNvPr>
          <p:cNvSpPr>
            <a:spLocks noGrp="1"/>
          </p:cNvSpPr>
          <p:nvPr>
            <p:ph type="sldNum" sz="quarter" idx="12"/>
          </p:nvPr>
        </p:nvSpPr>
        <p:spPr/>
        <p:txBody>
          <a:bodyPr/>
          <a:lstStyle/>
          <a:p>
            <a:fld id="{AA2B5046-C612-4A21-9B01-3FB5BB84D3EB}" type="slidenum">
              <a:rPr lang="en-GB" smtClean="0"/>
              <a:t>7</a:t>
            </a:fld>
            <a:endParaRPr lang="en-GB"/>
          </a:p>
        </p:txBody>
      </p:sp>
    </p:spTree>
    <p:extLst>
      <p:ext uri="{BB962C8B-B14F-4D97-AF65-F5344CB8AC3E}">
        <p14:creationId xmlns:p14="http://schemas.microsoft.com/office/powerpoint/2010/main" val="2960880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762E0-C9EC-4FAA-93B3-31D32886AFD2}"/>
              </a:ext>
            </a:extLst>
          </p:cNvPr>
          <p:cNvSpPr>
            <a:spLocks noGrp="1"/>
          </p:cNvSpPr>
          <p:nvPr>
            <p:ph type="title"/>
          </p:nvPr>
        </p:nvSpPr>
        <p:spPr/>
        <p:txBody>
          <a:bodyPr/>
          <a:lstStyle/>
          <a:p>
            <a:pPr algn="ctr"/>
            <a:r>
              <a:rPr lang="en-GB" b="1" dirty="0"/>
              <a:t>Chair’s Report</a:t>
            </a:r>
          </a:p>
        </p:txBody>
      </p:sp>
      <p:sp>
        <p:nvSpPr>
          <p:cNvPr id="3" name="Content Placeholder 2">
            <a:extLst>
              <a:ext uri="{FF2B5EF4-FFF2-40B4-BE49-F238E27FC236}">
                <a16:creationId xmlns:a16="http://schemas.microsoft.com/office/drawing/2014/main" id="{52F9ABCA-87CE-47EC-9406-E39D6CEF31A5}"/>
              </a:ext>
            </a:extLst>
          </p:cNvPr>
          <p:cNvSpPr>
            <a:spLocks noGrp="1"/>
          </p:cNvSpPr>
          <p:nvPr>
            <p:ph idx="1"/>
          </p:nvPr>
        </p:nvSpPr>
        <p:spPr/>
        <p:txBody>
          <a:bodyPr/>
          <a:lstStyle/>
          <a:p>
            <a:r>
              <a:rPr lang="en-GB" dirty="0"/>
              <a:t>Review of 2023 Jan - Jun Programme</a:t>
            </a:r>
          </a:p>
          <a:p>
            <a:r>
              <a:rPr lang="en-GB" dirty="0"/>
              <a:t>Review of 2023 Sep - Dec Programme</a:t>
            </a:r>
          </a:p>
          <a:p>
            <a:r>
              <a:rPr lang="en-GB" dirty="0"/>
              <a:t>Seminar Cancellations</a:t>
            </a:r>
          </a:p>
          <a:p>
            <a:r>
              <a:rPr lang="en-GB" dirty="0"/>
              <a:t>Changing Financial Situation</a:t>
            </a:r>
          </a:p>
        </p:txBody>
      </p:sp>
      <p:sp>
        <p:nvSpPr>
          <p:cNvPr id="4" name="Footer Placeholder 3">
            <a:extLst>
              <a:ext uri="{FF2B5EF4-FFF2-40B4-BE49-F238E27FC236}">
                <a16:creationId xmlns:a16="http://schemas.microsoft.com/office/drawing/2014/main" id="{58FB2A25-EFA2-4A7F-87F1-9E47BCC55E6D}"/>
              </a:ext>
            </a:extLst>
          </p:cNvPr>
          <p:cNvSpPr>
            <a:spLocks noGrp="1"/>
          </p:cNvSpPr>
          <p:nvPr>
            <p:ph type="ftr" sz="quarter" idx="11"/>
          </p:nvPr>
        </p:nvSpPr>
        <p:spPr/>
        <p:txBody>
          <a:bodyPr/>
          <a:lstStyle/>
          <a:p>
            <a:r>
              <a:rPr lang="en-GB"/>
              <a:t>WAHG AGM 8 May 2024</a:t>
            </a:r>
            <a:endParaRPr lang="en-GB" dirty="0"/>
          </a:p>
        </p:txBody>
      </p:sp>
      <p:sp>
        <p:nvSpPr>
          <p:cNvPr id="5" name="Slide Number Placeholder 4">
            <a:extLst>
              <a:ext uri="{FF2B5EF4-FFF2-40B4-BE49-F238E27FC236}">
                <a16:creationId xmlns:a16="http://schemas.microsoft.com/office/drawing/2014/main" id="{57B6C7F4-9AD2-4919-8F8F-A5BCE76AEE89}"/>
              </a:ext>
            </a:extLst>
          </p:cNvPr>
          <p:cNvSpPr>
            <a:spLocks noGrp="1"/>
          </p:cNvSpPr>
          <p:nvPr>
            <p:ph type="sldNum" sz="quarter" idx="12"/>
          </p:nvPr>
        </p:nvSpPr>
        <p:spPr/>
        <p:txBody>
          <a:bodyPr/>
          <a:lstStyle/>
          <a:p>
            <a:fld id="{AA2B5046-C612-4A21-9B01-3FB5BB84D3EB}" type="slidenum">
              <a:rPr lang="en-GB" smtClean="0"/>
              <a:t>8</a:t>
            </a:fld>
            <a:endParaRPr lang="en-GB"/>
          </a:p>
        </p:txBody>
      </p:sp>
    </p:spTree>
    <p:extLst>
      <p:ext uri="{BB962C8B-B14F-4D97-AF65-F5344CB8AC3E}">
        <p14:creationId xmlns:p14="http://schemas.microsoft.com/office/powerpoint/2010/main" val="2480599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DA56E-78F8-4A47-A0C5-9598D4BA4715}"/>
              </a:ext>
            </a:extLst>
          </p:cNvPr>
          <p:cNvSpPr>
            <a:spLocks noGrp="1"/>
          </p:cNvSpPr>
          <p:nvPr>
            <p:ph type="title"/>
          </p:nvPr>
        </p:nvSpPr>
        <p:spPr/>
        <p:txBody>
          <a:bodyPr/>
          <a:lstStyle/>
          <a:p>
            <a:pPr algn="ctr"/>
            <a:r>
              <a:rPr lang="en-GB" b="1" dirty="0"/>
              <a:t>2023 Programme:  Jan - Jun</a:t>
            </a:r>
          </a:p>
        </p:txBody>
      </p:sp>
      <p:sp>
        <p:nvSpPr>
          <p:cNvPr id="3" name="Content Placeholder 2">
            <a:extLst>
              <a:ext uri="{FF2B5EF4-FFF2-40B4-BE49-F238E27FC236}">
                <a16:creationId xmlns:a16="http://schemas.microsoft.com/office/drawing/2014/main" id="{D917A1A3-D9D3-46D0-8D1B-2C4A5D3F6D10}"/>
              </a:ext>
            </a:extLst>
          </p:cNvPr>
          <p:cNvSpPr>
            <a:spLocks noGrp="1"/>
          </p:cNvSpPr>
          <p:nvPr>
            <p:ph idx="1"/>
          </p:nvPr>
        </p:nvSpPr>
        <p:spPr>
          <a:xfrm>
            <a:off x="838200" y="1825624"/>
            <a:ext cx="10515600" cy="4530725"/>
          </a:xfrm>
        </p:spPr>
        <p:txBody>
          <a:bodyPr>
            <a:normAutofit/>
          </a:bodyPr>
          <a:lstStyle/>
          <a:p>
            <a:r>
              <a:rPr lang="en-GB" dirty="0"/>
              <a:t>All seminars were presented at the </a:t>
            </a:r>
            <a:r>
              <a:rPr lang="en-GB" dirty="0" err="1"/>
              <a:t>The</a:t>
            </a:r>
            <a:r>
              <a:rPr lang="en-GB" dirty="0"/>
              <a:t> ARC</a:t>
            </a:r>
          </a:p>
          <a:p>
            <a:r>
              <a:rPr lang="en-GB" dirty="0"/>
              <a:t>The theme of the programme was </a:t>
            </a:r>
            <a:r>
              <a:rPr lang="en-GB" i="1" dirty="0"/>
              <a:t>The Art of Portraiture</a:t>
            </a:r>
            <a:r>
              <a:rPr lang="en-GB" dirty="0"/>
              <a:t>:</a:t>
            </a:r>
          </a:p>
          <a:p>
            <a:pPr marL="0" indent="0">
              <a:buNone/>
            </a:pPr>
            <a:endParaRPr lang="en-GB" dirty="0"/>
          </a:p>
          <a:p>
            <a:pPr lvl="1"/>
            <a:r>
              <a:rPr lang="en-GB" sz="2000" i="1" dirty="0"/>
              <a:t>Fayum Mummy Portraits – </a:t>
            </a:r>
            <a:r>
              <a:rPr lang="en-GB" sz="2000" dirty="0"/>
              <a:t>Delia Pemberton</a:t>
            </a:r>
          </a:p>
          <a:p>
            <a:pPr lvl="1"/>
            <a:r>
              <a:rPr lang="en-GB" sz="2000" i="1" dirty="0"/>
              <a:t>Portraits in Rembrandt’s Time – </a:t>
            </a:r>
            <a:r>
              <a:rPr lang="en-GB" sz="2000" dirty="0"/>
              <a:t>Hendrika Foster</a:t>
            </a:r>
          </a:p>
          <a:p>
            <a:pPr lvl="1"/>
            <a:r>
              <a:rPr lang="en-GB" sz="2000" i="1" dirty="0"/>
              <a:t>Theatrical Portraiture – </a:t>
            </a:r>
            <a:r>
              <a:rPr lang="en-GB" sz="2000" dirty="0"/>
              <a:t>Robin Simon</a:t>
            </a:r>
          </a:p>
          <a:p>
            <a:pPr lvl="1"/>
            <a:r>
              <a:rPr lang="en-GB" sz="2000" i="1" dirty="0"/>
              <a:t>Ravenna Mosaics – </a:t>
            </a:r>
            <a:r>
              <a:rPr lang="en-GB" sz="2000" dirty="0"/>
              <a:t>Hendrika Foster</a:t>
            </a:r>
          </a:p>
          <a:p>
            <a:pPr lvl="1"/>
            <a:r>
              <a:rPr lang="en-GB" sz="2000" i="1" dirty="0"/>
              <a:t>Ruth </a:t>
            </a:r>
            <a:r>
              <a:rPr lang="en-GB" sz="2000" i="1" dirty="0" err="1"/>
              <a:t>Borchard</a:t>
            </a:r>
            <a:r>
              <a:rPr lang="en-GB" sz="2000" i="1" dirty="0"/>
              <a:t> – </a:t>
            </a:r>
            <a:r>
              <a:rPr lang="en-GB" sz="2000" dirty="0"/>
              <a:t>Philip Vann  CANCELLED</a:t>
            </a:r>
          </a:p>
          <a:p>
            <a:pPr lvl="1"/>
            <a:r>
              <a:rPr lang="en-GB" sz="2000" i="1" dirty="0"/>
              <a:t>Idealized Reality – </a:t>
            </a:r>
            <a:r>
              <a:rPr lang="en-GB" sz="2000" dirty="0"/>
              <a:t>Antonia Whitley</a:t>
            </a:r>
          </a:p>
          <a:p>
            <a:pPr lvl="1"/>
            <a:r>
              <a:rPr lang="en-GB" sz="2000" i="1" dirty="0"/>
              <a:t>Understanding the Work of J A D Ingres – </a:t>
            </a:r>
            <a:r>
              <a:rPr lang="en-GB" sz="2000" dirty="0"/>
              <a:t>Kathy McLauchlan</a:t>
            </a:r>
          </a:p>
          <a:p>
            <a:pPr lvl="1"/>
            <a:r>
              <a:rPr lang="en-GB" sz="2000" i="1" dirty="0"/>
              <a:t>Aspects of Portrait Photography since 1950 – </a:t>
            </a:r>
            <a:r>
              <a:rPr lang="en-GB" sz="2000" dirty="0"/>
              <a:t>Barry </a:t>
            </a:r>
            <a:r>
              <a:rPr lang="en-GB" sz="2000" dirty="0" err="1"/>
              <a:t>Venning</a:t>
            </a:r>
            <a:endParaRPr lang="en-GB" sz="2000" dirty="0"/>
          </a:p>
        </p:txBody>
      </p:sp>
      <p:sp>
        <p:nvSpPr>
          <p:cNvPr id="4" name="Footer Placeholder 3">
            <a:extLst>
              <a:ext uri="{FF2B5EF4-FFF2-40B4-BE49-F238E27FC236}">
                <a16:creationId xmlns:a16="http://schemas.microsoft.com/office/drawing/2014/main" id="{0E3325B1-75CA-4DD5-B47E-DA5AA1124D68}"/>
              </a:ext>
            </a:extLst>
          </p:cNvPr>
          <p:cNvSpPr>
            <a:spLocks noGrp="1"/>
          </p:cNvSpPr>
          <p:nvPr>
            <p:ph type="ftr" sz="quarter" idx="11"/>
          </p:nvPr>
        </p:nvSpPr>
        <p:spPr/>
        <p:txBody>
          <a:bodyPr/>
          <a:lstStyle/>
          <a:p>
            <a:r>
              <a:rPr lang="en-GB"/>
              <a:t>WAHG AGM 8 May 2024</a:t>
            </a:r>
          </a:p>
        </p:txBody>
      </p:sp>
      <p:sp>
        <p:nvSpPr>
          <p:cNvPr id="5" name="Slide Number Placeholder 4">
            <a:extLst>
              <a:ext uri="{FF2B5EF4-FFF2-40B4-BE49-F238E27FC236}">
                <a16:creationId xmlns:a16="http://schemas.microsoft.com/office/drawing/2014/main" id="{7E15984F-89AF-4A63-A381-3F5EAD3A4BF2}"/>
              </a:ext>
            </a:extLst>
          </p:cNvPr>
          <p:cNvSpPr>
            <a:spLocks noGrp="1"/>
          </p:cNvSpPr>
          <p:nvPr>
            <p:ph type="sldNum" sz="quarter" idx="12"/>
          </p:nvPr>
        </p:nvSpPr>
        <p:spPr/>
        <p:txBody>
          <a:bodyPr/>
          <a:lstStyle/>
          <a:p>
            <a:fld id="{AA2B5046-C612-4A21-9B01-3FB5BB84D3EB}" type="slidenum">
              <a:rPr lang="en-GB" smtClean="0"/>
              <a:pPr/>
              <a:t>9</a:t>
            </a:fld>
            <a:endParaRPr lang="en-GB"/>
          </a:p>
        </p:txBody>
      </p:sp>
    </p:spTree>
    <p:extLst>
      <p:ext uri="{BB962C8B-B14F-4D97-AF65-F5344CB8AC3E}">
        <p14:creationId xmlns:p14="http://schemas.microsoft.com/office/powerpoint/2010/main" val="20148690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35467</TotalTime>
  <Words>1579</Words>
  <Application>Microsoft Office PowerPoint</Application>
  <PresentationFormat>Widescreen</PresentationFormat>
  <Paragraphs>187</Paragraphs>
  <Slides>17</Slides>
  <Notes>17</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2" baseType="lpstr">
      <vt:lpstr>Arial</vt:lpstr>
      <vt:lpstr>Calibri</vt:lpstr>
      <vt:lpstr>Calibri Light</vt:lpstr>
      <vt:lpstr>Office Theme</vt:lpstr>
      <vt:lpstr>Worksheet</vt:lpstr>
      <vt:lpstr>Winchester Art History Group</vt:lpstr>
      <vt:lpstr>Agenda</vt:lpstr>
      <vt:lpstr>Financial Report - Year Ending 31 Dec 2023</vt:lpstr>
      <vt:lpstr>Financial Report - Year Ending 31 Dec 2023</vt:lpstr>
      <vt:lpstr>Financial Report - Year Ending 31 Dec 2023</vt:lpstr>
      <vt:lpstr>Fee Increases – Case for Action</vt:lpstr>
      <vt:lpstr>Fee Increases – Case for Action</vt:lpstr>
      <vt:lpstr>Chair’s Report</vt:lpstr>
      <vt:lpstr>2023 Programme:  Jan - Jun</vt:lpstr>
      <vt:lpstr>2023 Programme:  Jan - Jun</vt:lpstr>
      <vt:lpstr>2023 Programme   Sep - Dec</vt:lpstr>
      <vt:lpstr>Seminar Cancellations</vt:lpstr>
      <vt:lpstr>Membership Numbers</vt:lpstr>
      <vt:lpstr>Proposal to increase Membership Fee</vt:lpstr>
      <vt:lpstr>Committee Membership</vt:lpstr>
      <vt:lpstr>Active Volunteers during 2023</vt:lpstr>
      <vt:lpstr>Any Other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Winchester Art History Group</dc:title>
  <dc:creator>RBH</dc:creator>
  <cp:lastModifiedBy>June Brooks</cp:lastModifiedBy>
  <cp:revision>127</cp:revision>
  <cp:lastPrinted>2019-05-13T19:28:38Z</cp:lastPrinted>
  <dcterms:created xsi:type="dcterms:W3CDTF">2019-03-20T16:09:20Z</dcterms:created>
  <dcterms:modified xsi:type="dcterms:W3CDTF">2024-05-30T18:01:54Z</dcterms:modified>
</cp:coreProperties>
</file>